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5"/>
  </p:sldMasterIdLst>
  <p:notesMasterIdLst>
    <p:notesMasterId r:id="rId6"/>
  </p:notesMasterIdLst>
  <p:sldIdLst>
    <p:sldId id="256" r:id="rId7"/>
    <p:sldId id="257" r:id="rId8"/>
    <p:sldId id="258" r:id="rId9"/>
    <p:sldId id="259" r:id="rId10"/>
    <p:sldId id="260" r:id="rId11"/>
    <p:sldId id="261" r:id="rId12"/>
    <p:sldId id="262" r:id="rId13"/>
    <p:sldId id="263" r:id="rId14"/>
    <p:sldId id="264" r:id="rId15"/>
    <p:sldId id="265" r:id="rId16"/>
    <p:sldId id="266" r:id="rId17"/>
    <p:sldId id="267" r:id="rId18"/>
    <p:sldId id="268" r:id="rId19"/>
    <p:sldId id="269" r:id="rId20"/>
    <p:sldId id="270" r:id="rId21"/>
    <p:sldId id="271" r:id="rId22"/>
    <p:sldId id="272" r:id="rId23"/>
    <p:sldId id="273" r:id="rId24"/>
    <p:sldId id="274" r:id="rId25"/>
    <p:sldId id="275" r:id="rId26"/>
    <p:sldId id="276" r:id="rId27"/>
    <p:sldId id="277" r:id="rId28"/>
    <p:sldId id="278" r:id="rId29"/>
  </p:sldIdLst>
  <p:sldSz cy="5143500" cx="9144000"/>
  <p:notesSz cx="6858000" cy="9144000"/>
  <p:embeddedFontLst>
    <p:embeddedFont>
      <p:font typeface="Old Standard TT"/>
      <p:regular r:id="rId30"/>
      <p:bold r:id="rId31"/>
      <p:italic r:id="rId3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tableStyles.xml><?xml version="1.0" encoding="utf-8"?>
<a:tblStyleLst xmlns:a="http://schemas.openxmlformats.org/drawingml/2006/main" xmlns:r="http://schemas.openxmlformats.org/officeDocument/2006/relationships" def="{DBC49452-A4B6-4C3C-BC5C-9A2B6C32F600}">
  <a:tblStyle styleId="{DBC49452-A4B6-4C3C-BC5C-9A2B6C32F60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left>
          <a:right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right>
          <a:top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top>
          <a:bottom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bottom>
          <a:insideH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H>
          <a:insideV>
            <a:ln cap="flat" cmpd="sng" w="9525">
              <a:solidFill>
                <a:srgbClr val="9E9E9E"/>
              </a:solidFill>
              <a:prstDash val="solid"/>
              <a:round/>
              <a:headEnd len="sm" w="sm" type="none"/>
              <a:tailEnd len="sm" w="sm" type="none"/>
            </a:ln>
          </a:insideV>
        </a:tcBdr>
      </a:tc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4.xml"/><Relationship Id="rId22" Type="http://schemas.openxmlformats.org/officeDocument/2006/relationships/slide" Target="slides/slide16.xml"/><Relationship Id="rId21" Type="http://schemas.openxmlformats.org/officeDocument/2006/relationships/slide" Target="slides/slide15.xml"/><Relationship Id="rId24" Type="http://schemas.openxmlformats.org/officeDocument/2006/relationships/slide" Target="slides/slide18.xml"/><Relationship Id="rId23" Type="http://schemas.openxmlformats.org/officeDocument/2006/relationships/slide" Target="slides/slide17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tableStyles" Target="tableStyles.xml"/><Relationship Id="rId9" Type="http://schemas.openxmlformats.org/officeDocument/2006/relationships/slide" Target="slides/slide3.xml"/><Relationship Id="rId26" Type="http://schemas.openxmlformats.org/officeDocument/2006/relationships/slide" Target="slides/slide20.xml"/><Relationship Id="rId25" Type="http://schemas.openxmlformats.org/officeDocument/2006/relationships/slide" Target="slides/slide19.xml"/><Relationship Id="rId28" Type="http://schemas.openxmlformats.org/officeDocument/2006/relationships/slide" Target="slides/slide22.xml"/><Relationship Id="rId27" Type="http://schemas.openxmlformats.org/officeDocument/2006/relationships/slide" Target="slides/slide21.xml"/><Relationship Id="rId5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29" Type="http://schemas.openxmlformats.org/officeDocument/2006/relationships/slide" Target="slides/slide23.xml"/><Relationship Id="rId7" Type="http://schemas.openxmlformats.org/officeDocument/2006/relationships/slide" Target="slides/slide1.xml"/><Relationship Id="rId8" Type="http://schemas.openxmlformats.org/officeDocument/2006/relationships/slide" Target="slides/slide2.xml"/><Relationship Id="rId31" Type="http://schemas.openxmlformats.org/officeDocument/2006/relationships/font" Target="fonts/OldStandardTT-bold.fntdata"/><Relationship Id="rId30" Type="http://schemas.openxmlformats.org/officeDocument/2006/relationships/font" Target="fonts/OldStandardTT-regular.fntdata"/><Relationship Id="rId11" Type="http://schemas.openxmlformats.org/officeDocument/2006/relationships/slide" Target="slides/slide5.xml"/><Relationship Id="rId10" Type="http://schemas.openxmlformats.org/officeDocument/2006/relationships/slide" Target="slides/slide4.xml"/><Relationship Id="rId32" Type="http://schemas.openxmlformats.org/officeDocument/2006/relationships/font" Target="fonts/OldStandardTT-italic.fntdata"/><Relationship Id="rId13" Type="http://schemas.openxmlformats.org/officeDocument/2006/relationships/slide" Target="slides/slide7.xml"/><Relationship Id="rId12" Type="http://schemas.openxmlformats.org/officeDocument/2006/relationships/slide" Target="slides/slide6.xml"/><Relationship Id="rId15" Type="http://schemas.openxmlformats.org/officeDocument/2006/relationships/slide" Target="slides/slide9.xml"/><Relationship Id="rId14" Type="http://schemas.openxmlformats.org/officeDocument/2006/relationships/slide" Target="slides/slide8.xml"/><Relationship Id="rId17" Type="http://schemas.openxmlformats.org/officeDocument/2006/relationships/slide" Target="slides/slide11.xml"/><Relationship Id="rId16" Type="http://schemas.openxmlformats.org/officeDocument/2006/relationships/slide" Target="slides/slide10.xml"/><Relationship Id="rId19" Type="http://schemas.openxmlformats.org/officeDocument/2006/relationships/slide" Target="slides/slide13.xml"/><Relationship Id="rId18" Type="http://schemas.openxmlformats.org/officeDocument/2006/relationships/slide" Target="slides/slide1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7" name="Google Shape;57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8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d04252fbb_1_4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d04252fbb_1_4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7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7d04252fbb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7d04252fbb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d04252fbb_1_1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d04252fbb_1_1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7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7d04252fbb_1_17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7d04252fbb_1_17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7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g7d04252fbb_1_17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9" name="Google Shape;229;g7d04252fbb_1_17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44" name="Shape 2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" name="Google Shape;245;g7d04252fbb_1_3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6" name="Google Shape;246;g7d04252fbb_1_3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g7d04252fbb_1_1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8" name="Google Shape;258;g7d04252fbb_1_1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7d04252fbb_1_20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7d04252fbb_1_20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73" name="Shape 2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4" name="Google Shape;274;g7d04252fbb_1_2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5" name="Google Shape;275;g7d04252fbb_1_2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98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7d04252fbb_1_31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7d04252fbb_1_31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g7d04252fbb_1_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4" name="Google Shape;64;g7d04252fbb_1_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05" name="Shape 3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6" name="Google Shape;306;g7d04252fbb_1_27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7" name="Google Shape;307;g7d04252fbb_1_27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26" name="Shape 3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" name="Google Shape;327;g7d04252fbb_1_29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8" name="Google Shape;328;g7d04252fbb_1_29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35" name="Shape 3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g7d04252fbb_1_34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7" name="Google Shape;337;g7d04252fbb_1_34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361" name="Shape 3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2" name="Google Shape;362;g7d04252fbb_1_30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63" name="Google Shape;363;g7d04252fbb_1_30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g7d04252fbb_1_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0" name="Google Shape;70;g7d04252fbb_1_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7d04252fbb_0_26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7d04252fbb_0_26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g7d04252fbb_1_2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9" name="Google Shape;89;g7d04252fbb_1_2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g7d04252fbb_1_2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9" name="Google Shape;109;g7d04252fbb_1_2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7d04252fbb_1_5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7d04252fbb_1_5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7d04252fbb_1_10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1" name="Google Shape;141;g7d04252fbb_1_10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0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g7d04252fbb_1_12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2" name="Google Shape;172;g7d04252fbb_1_12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dk1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100"/>
            <a:ext cx="9144000" cy="1711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11" name="Google Shape;11;p2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accent1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2" name="Google Shape;12;p2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4200"/>
              <a:buNone/>
              <a:defRPr sz="42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3" name="Google Shape;13;p2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2400"/>
              <a:buNone/>
              <a:defRPr sz="2400">
                <a:solidFill>
                  <a:schemeClr val="accent2"/>
                </a:solidFill>
              </a:defRPr>
            </a:lvl9pPr>
          </a:lstStyle>
          <a:p/>
        </p:txBody>
      </p:sp>
      <p:sp>
        <p:nvSpPr>
          <p:cNvPr id="14" name="Google Shape;14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9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11"/>
          <p:cNvSpPr txBox="1"/>
          <p:nvPr>
            <p:ph hasCustomPrompt="1" type="title"/>
          </p:nvPr>
        </p:nvSpPr>
        <p:spPr>
          <a:xfrm>
            <a:off x="311700" y="1039650"/>
            <a:ext cx="8520600" cy="2106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1pPr>
            <a:lvl2pPr lvl="1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2pPr>
            <a:lvl3pPr lvl="2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3pPr>
            <a:lvl4pPr lvl="3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4pPr>
            <a:lvl5pPr lvl="4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5pPr>
            <a:lvl6pPr lvl="5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6pPr>
            <a:lvl7pPr lvl="6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7pPr>
            <a:lvl8pPr lvl="7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8pPr>
            <a:lvl9pPr lvl="8" rtl="0" algn="ctr">
              <a:spcBef>
                <a:spcPts val="0"/>
              </a:spcBef>
              <a:spcAft>
                <a:spcPts val="0"/>
              </a:spcAft>
              <a:buSzPts val="14000"/>
              <a:buNone/>
              <a:defRPr b="1" sz="14000"/>
            </a:lvl9pPr>
          </a:lstStyle>
          <a:p>
            <a:r>
              <a:t>xx%</a:t>
            </a:r>
          </a:p>
        </p:txBody>
      </p:sp>
      <p:sp>
        <p:nvSpPr>
          <p:cNvPr id="51" name="Google Shape;51;p11"/>
          <p:cNvSpPr txBox="1"/>
          <p:nvPr>
            <p:ph idx="1" type="body"/>
          </p:nvPr>
        </p:nvSpPr>
        <p:spPr>
          <a:xfrm>
            <a:off x="311700" y="32284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52" name="Google Shape;52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5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6" name="Google Shape;16;p3"/>
          <p:cNvCxnSpPr/>
          <p:nvPr/>
        </p:nvCxnSpPr>
        <p:spPr>
          <a:xfrm>
            <a:off x="641934" y="3597500"/>
            <a:ext cx="390300" cy="0"/>
          </a:xfrm>
          <a:prstGeom prst="straightConnector1">
            <a:avLst/>
          </a:prstGeom>
          <a:noFill/>
          <a:ln cap="flat" cmpd="sng" w="28575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7" name="Google Shape;17;p3"/>
          <p:cNvSpPr txBox="1"/>
          <p:nvPr>
            <p:ph type="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6000"/>
              <a:buNone/>
              <a:defRPr sz="60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18" name="Google Shape;18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9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5045700"/>
            <a:ext cx="9144000" cy="9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1" name="Google Shape;21;p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2" name="Google Shape;22;p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23" name="Google Shape;23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26" name="Google Shape;26;p5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7" name="Google Shape;27;p5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 rtl="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8" name="Google Shape;28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/>
            </a:lvl9pPr>
          </a:lstStyle>
          <a:p/>
        </p:txBody>
      </p:sp>
      <p:sp>
        <p:nvSpPr>
          <p:cNvPr id="31" name="Google Shape;31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4" name="Google Shape;34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 rtl="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 rtl="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 rtl="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 rtl="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 rtl="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5" name="Google Shape;35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lt2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8"/>
          <p:cNvSpPr txBox="1"/>
          <p:nvPr>
            <p:ph type="title"/>
          </p:nvPr>
        </p:nvSpPr>
        <p:spPr>
          <a:xfrm>
            <a:off x="490250" y="526350"/>
            <a:ext cx="56040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5400"/>
              <a:buNone/>
              <a:defRPr sz="5400"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38" name="Google Shape;38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9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9"/>
          <p:cNvSpPr/>
          <p:nvPr/>
        </p:nvSpPr>
        <p:spPr>
          <a:xfrm>
            <a:off x="4572000" y="-25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cxnSp>
        <p:nvCxnSpPr>
          <p:cNvPr id="41" name="Google Shape;41;p9"/>
          <p:cNvCxnSpPr/>
          <p:nvPr/>
        </p:nvCxnSpPr>
        <p:spPr>
          <a:xfrm>
            <a:off x="5029675" y="4495500"/>
            <a:ext cx="686400" cy="0"/>
          </a:xfrm>
          <a:prstGeom prst="straightConnector1">
            <a:avLst/>
          </a:prstGeom>
          <a:noFill/>
          <a:ln cap="flat" cmpd="sng" w="19050">
            <a:solidFill>
              <a:schemeClr val="lt2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42" name="Google Shape;42;p9"/>
          <p:cNvSpPr txBox="1"/>
          <p:nvPr>
            <p:ph type="title"/>
          </p:nvPr>
        </p:nvSpPr>
        <p:spPr>
          <a:xfrm>
            <a:off x="265500" y="1382350"/>
            <a:ext cx="4045200" cy="13332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1pPr>
            <a:lvl2pPr lvl="1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2pPr>
            <a:lvl3pPr lvl="2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3pPr>
            <a:lvl4pPr lvl="3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4pPr>
            <a:lvl5pPr lvl="4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5pPr>
            <a:lvl6pPr lvl="5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6pPr>
            <a:lvl7pPr lvl="6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7pPr>
            <a:lvl8pPr lvl="7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8pPr>
            <a:lvl9pPr lvl="8" rtl="0" algn="ctr"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4200"/>
              <a:buNone/>
              <a:defRPr sz="4200">
                <a:solidFill>
                  <a:schemeClr val="lt2"/>
                </a:solidFill>
              </a:defRPr>
            </a:lvl9pPr>
          </a:lstStyle>
          <a:p/>
        </p:txBody>
      </p:sp>
      <p:sp>
        <p:nvSpPr>
          <p:cNvPr id="43" name="Google Shape;43;p9"/>
          <p:cNvSpPr txBox="1"/>
          <p:nvPr>
            <p:ph idx="1" type="subTitle"/>
          </p:nvPr>
        </p:nvSpPr>
        <p:spPr>
          <a:xfrm>
            <a:off x="265500" y="2769001"/>
            <a:ext cx="4045200" cy="134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44" name="Google Shape;44;p9"/>
          <p:cNvSpPr txBox="1"/>
          <p:nvPr>
            <p:ph idx="2" type="body"/>
          </p:nvPr>
        </p:nvSpPr>
        <p:spPr>
          <a:xfrm>
            <a:off x="4939500" y="724200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●"/>
              <a:defRPr>
                <a:solidFill>
                  <a:schemeClr val="accent1"/>
                </a:solidFill>
              </a:defRPr>
            </a:lvl1pPr>
            <a:lvl2pPr indent="-317500" lvl="1" marL="914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2pPr>
            <a:lvl3pPr indent="-317500" lvl="2" marL="1371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3pPr>
            <a:lvl4pPr indent="-317500" lvl="3" marL="18288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4pPr>
            <a:lvl5pPr indent="-317500" lvl="4" marL="22860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5pPr>
            <a:lvl6pPr indent="-317500" lvl="5" marL="27432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6pPr>
            <a:lvl7pPr indent="-317500" lvl="6" marL="32004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●"/>
              <a:defRPr>
                <a:solidFill>
                  <a:schemeClr val="accent1"/>
                </a:solidFill>
              </a:defRPr>
            </a:lvl7pPr>
            <a:lvl8pPr indent="-317500" lvl="7" marL="3657600" rtl="0"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400"/>
              <a:buChar char="○"/>
              <a:defRPr>
                <a:solidFill>
                  <a:schemeClr val="accent1"/>
                </a:solidFill>
              </a:defRPr>
            </a:lvl8pPr>
            <a:lvl9pPr indent="-317500" lvl="8" marL="4114800" rtl="0"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400"/>
              <a:buChar char="■"/>
              <a:defRPr>
                <a:solidFill>
                  <a:schemeClr val="accent1"/>
                </a:solidFill>
              </a:defRPr>
            </a:lvl9pPr>
          </a:lstStyle>
          <a:p/>
        </p:txBody>
      </p:sp>
      <p:sp>
        <p:nvSpPr>
          <p:cNvPr id="45" name="Google Shape;45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>
                <a:solidFill>
                  <a:schemeClr val="accent1"/>
                </a:solidFill>
              </a:defRPr>
            </a:lvl1pPr>
            <a:lvl2pPr lvl="1" rtl="0">
              <a:buNone/>
              <a:defRPr>
                <a:solidFill>
                  <a:schemeClr val="accent1"/>
                </a:solidFill>
              </a:defRPr>
            </a:lvl2pPr>
            <a:lvl3pPr lvl="2" rtl="0">
              <a:buNone/>
              <a:defRPr>
                <a:solidFill>
                  <a:schemeClr val="accent1"/>
                </a:solidFill>
              </a:defRPr>
            </a:lvl3pPr>
            <a:lvl4pPr lvl="3" rtl="0">
              <a:buNone/>
              <a:defRPr>
                <a:solidFill>
                  <a:schemeClr val="accent1"/>
                </a:solidFill>
              </a:defRPr>
            </a:lvl4pPr>
            <a:lvl5pPr lvl="4" rtl="0">
              <a:buNone/>
              <a:defRPr>
                <a:solidFill>
                  <a:schemeClr val="accent1"/>
                </a:solidFill>
              </a:defRPr>
            </a:lvl5pPr>
            <a:lvl6pPr lvl="5" rtl="0">
              <a:buNone/>
              <a:defRPr>
                <a:solidFill>
                  <a:schemeClr val="accent1"/>
                </a:solidFill>
              </a:defRPr>
            </a:lvl6pPr>
            <a:lvl7pPr lvl="6" rtl="0">
              <a:buNone/>
              <a:defRPr>
                <a:solidFill>
                  <a:schemeClr val="accent1"/>
                </a:solidFill>
              </a:defRPr>
            </a:lvl7pPr>
            <a:lvl8pPr lvl="7" rtl="0">
              <a:buNone/>
              <a:defRPr>
                <a:solidFill>
                  <a:schemeClr val="accent1"/>
                </a:solidFill>
              </a:defRPr>
            </a:lvl8pPr>
            <a:lvl9pPr lvl="8" rtl="0">
              <a:buNone/>
              <a:defRPr>
                <a:solidFill>
                  <a:schemeClr val="accen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8" name="Google Shape;48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paperback">
    <p:bg>
      <p:bgPr>
        <a:solidFill>
          <a:schemeClr val="accen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Old Standard TT"/>
              <a:buNone/>
              <a:defRPr sz="3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Old Standard TT"/>
              <a:buChar char="●"/>
              <a:defRPr sz="18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indent="-317500" lvl="1" marL="914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indent="-317500" lvl="2" marL="1371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indent="-317500" lvl="3" marL="18288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indent="-317500" lvl="4" marL="22860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indent="-317500" lvl="5" marL="27432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indent="-317500" lvl="6" marL="32004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●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indent="-317500" lvl="7" marL="36576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Old Standard TT"/>
              <a:buChar char="○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indent="-317500" lvl="8" marL="41148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400"/>
              <a:buFont typeface="Old Standard TT"/>
              <a:buChar char="■"/>
              <a:defRPr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1pPr>
            <a:lvl2pPr lvl="1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2pPr>
            <a:lvl3pPr lvl="2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3pPr>
            <a:lvl4pPr lvl="3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4pPr>
            <a:lvl5pPr lvl="4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5pPr>
            <a:lvl6pPr lvl="5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6pPr>
            <a:lvl7pPr lvl="6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7pPr>
            <a:lvl8pPr lvl="7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8pPr>
            <a:lvl9pPr lvl="8" rtl="0" algn="r">
              <a:buNone/>
              <a:defRPr sz="1000">
                <a:solidFill>
                  <a:schemeClr val="dk1"/>
                </a:solidFill>
                <a:latin typeface="Old Standard TT"/>
                <a:ea typeface="Old Standard TT"/>
                <a:cs typeface="Old Standard TT"/>
                <a:sym typeface="Old Standard TT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Relationship Id="rId3" Type="http://schemas.openxmlformats.org/officeDocument/2006/relationships/hyperlink" Target="http://uci-retail-recommender.herokuapp.com/" TargetMode="External"/><Relationship Id="rId4" Type="http://schemas.openxmlformats.org/officeDocument/2006/relationships/image" Target="../media/image18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24.png"/><Relationship Id="rId4" Type="http://schemas.openxmlformats.org/officeDocument/2006/relationships/image" Target="../media/image20.png"/><Relationship Id="rId5" Type="http://schemas.openxmlformats.org/officeDocument/2006/relationships/image" Target="../media/image22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31.png"/><Relationship Id="rId4" Type="http://schemas.openxmlformats.org/officeDocument/2006/relationships/image" Target="../media/image29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6.png"/><Relationship Id="rId4" Type="http://schemas.openxmlformats.org/officeDocument/2006/relationships/image" Target="../media/image31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7.png"/><Relationship Id="rId4" Type="http://schemas.openxmlformats.org/officeDocument/2006/relationships/image" Target="../media/image19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30.png"/><Relationship Id="rId4" Type="http://schemas.openxmlformats.org/officeDocument/2006/relationships/image" Target="../media/image28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archive.ics.uci.edu/ml/datasets/online+retail" TargetMode="External"/><Relationship Id="rId4" Type="http://schemas.openxmlformats.org/officeDocument/2006/relationships/hyperlink" Target="https://archive.ics.uci.edu/ml/datasets/Online+Retail+II" TargetMode="Externa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Relationship Id="rId4" Type="http://schemas.openxmlformats.org/officeDocument/2006/relationships/image" Target="../media/image34.png"/><Relationship Id="rId5" Type="http://schemas.openxmlformats.org/officeDocument/2006/relationships/image" Target="../media/image33.png"/><Relationship Id="rId6" Type="http://schemas.openxmlformats.org/officeDocument/2006/relationships/image" Target="../media/image32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25.pn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Relationship Id="rId3" Type="http://schemas.openxmlformats.org/officeDocument/2006/relationships/hyperlink" Target="https://public.tableau.com/profile/lim.yu.zheng#!/vizhome/UCI-retail-recommenderMarketing-Dashboard/Story1?publish=yes" TargetMode="External"/><Relationship Id="rId4" Type="http://schemas.openxmlformats.org/officeDocument/2006/relationships/hyperlink" Target="http://uci-retail-recommender.herokuapp.com/" TargetMode="Externa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3.png"/><Relationship Id="rId5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hyperlink" Target="https://public.tableau.com/profile/lim.yu.zheng#!/vizhome/UCI-retail-recommenderMarketing-Dashboard/Story1?publish=yes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5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0.png"/><Relationship Id="rId4" Type="http://schemas.openxmlformats.org/officeDocument/2006/relationships/image" Target="../media/image6.png"/><Relationship Id="rId5" Type="http://schemas.openxmlformats.org/officeDocument/2006/relationships/image" Target="../media/image7.png"/><Relationship Id="rId6" Type="http://schemas.openxmlformats.org/officeDocument/2006/relationships/image" Target="../media/image13.png"/><Relationship Id="rId7" Type="http://schemas.openxmlformats.org/officeDocument/2006/relationships/image" Target="../media/image12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9.png"/><Relationship Id="rId4" Type="http://schemas.openxmlformats.org/officeDocument/2006/relationships/image" Target="../media/image17.png"/><Relationship Id="rId5" Type="http://schemas.openxmlformats.org/officeDocument/2006/relationships/image" Target="../media/image11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Relationship Id="rId4" Type="http://schemas.openxmlformats.org/officeDocument/2006/relationships/image" Target="../media/image8.png"/><Relationship Id="rId5" Type="http://schemas.openxmlformats.org/officeDocument/2006/relationships/image" Target="../media/image4.png"/><Relationship Id="rId6" Type="http://schemas.openxmlformats.org/officeDocument/2006/relationships/image" Target="../media/image14.png"/><Relationship Id="rId7" Type="http://schemas.openxmlformats.org/officeDocument/2006/relationships/image" Target="../media/image15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21.png"/><Relationship Id="rId4" Type="http://schemas.openxmlformats.org/officeDocument/2006/relationships/hyperlink" Target="https://www.barilliance.com/rfm-analysis/#tab-con-1" TargetMode="Externa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3"/>
          <p:cNvSpPr txBox="1"/>
          <p:nvPr>
            <p:ph type="ctrTitle"/>
          </p:nvPr>
        </p:nvSpPr>
        <p:spPr>
          <a:xfrm>
            <a:off x="512700" y="1893300"/>
            <a:ext cx="8118600" cy="152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Capstone Project: E-commerce end-to-end Marketing Strategy</a:t>
            </a:r>
            <a:endParaRPr/>
          </a:p>
        </p:txBody>
      </p:sp>
      <p:sp>
        <p:nvSpPr>
          <p:cNvPr id="60" name="Google Shape;60;p13"/>
          <p:cNvSpPr txBox="1"/>
          <p:nvPr>
            <p:ph idx="1" type="subTitle"/>
          </p:nvPr>
        </p:nvSpPr>
        <p:spPr>
          <a:xfrm>
            <a:off x="512700" y="3840639"/>
            <a:ext cx="8118600" cy="78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Customer Segmentation, Recommendation System, Market Basket Analysis</a:t>
            </a:r>
            <a:endParaRPr/>
          </a:p>
        </p:txBody>
      </p:sp>
      <p:sp>
        <p:nvSpPr>
          <p:cNvPr id="61" name="Google Shape;61;p13"/>
          <p:cNvSpPr txBox="1"/>
          <p:nvPr>
            <p:ph type="ctrTitle"/>
          </p:nvPr>
        </p:nvSpPr>
        <p:spPr>
          <a:xfrm>
            <a:off x="588900" y="355550"/>
            <a:ext cx="7412400" cy="10128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2200"/>
              <a:t>Lim Yu Zheng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General Assembly (Data Science Immersive 11) </a:t>
            </a:r>
            <a:endParaRPr sz="22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2200"/>
              <a:t>Nov19-Jan20</a:t>
            </a:r>
            <a:endParaRPr sz="22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P2. Product Recommendation</a:t>
            </a:r>
            <a:endParaRPr/>
          </a:p>
        </p:txBody>
      </p:sp>
      <p:sp>
        <p:nvSpPr>
          <p:cNvPr id="193" name="Google Shape;193;p22"/>
          <p:cNvSpPr txBox="1"/>
          <p:nvPr>
            <p:ph idx="1" type="body"/>
          </p:nvPr>
        </p:nvSpPr>
        <p:spPr>
          <a:xfrm>
            <a:off x="311700" y="1171600"/>
            <a:ext cx="8520600" cy="3814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Approach: Collaborative Filtering (data only has purchased qty: ‘implicit feedback’)</a:t>
            </a:r>
            <a:br>
              <a:rPr lang="en"/>
            </a:br>
            <a:r>
              <a:rPr lang="en"/>
              <a:t>Evaluation: Mean Precision@k (&amp; less importantly Mean Recall@k, Mean AUC)</a:t>
            </a:r>
            <a:br>
              <a:rPr lang="en"/>
            </a:br>
            <a:r>
              <a:rPr lang="en"/>
              <a:t>Conclusion: </a:t>
            </a:r>
            <a:r>
              <a:rPr b="1" lang="en"/>
              <a:t>Best model achieved </a:t>
            </a:r>
            <a:r>
              <a:rPr b="1" lang="en" u="sng"/>
              <a:t>mp@k=88%</a:t>
            </a:r>
            <a:r>
              <a:rPr lang="en"/>
              <a:t> (&amp; mr@k=51%, mAUC=100%)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/>
              <a:t>Used fashion company Lyst’s LightFM library, for implicit feedback for recommendation engines.</a:t>
            </a:r>
            <a:br>
              <a:rPr lang="en"/>
            </a:br>
            <a:r>
              <a:rPr lang="en"/>
              <a:t>-matrix factorisation</a:t>
            </a:r>
            <a:br>
              <a:rPr lang="en"/>
            </a:br>
            <a:r>
              <a:rPr lang="en"/>
              <a:t>-inbuilt mp@k, mr@k, mauc scoring functions</a:t>
            </a:r>
            <a:br>
              <a:rPr lang="en"/>
            </a:br>
            <a:r>
              <a:rPr lang="en"/>
              <a:t>-inbuilt prediction/recommendation functions</a:t>
            </a:r>
            <a:br>
              <a:rPr lang="en"/>
            </a:br>
            <a:r>
              <a:rPr lang="en"/>
              <a:t>-outperforms both collaborative and content-based models in cold-start or sparse interaction data scenarios</a:t>
            </a:r>
            <a:endParaRPr/>
          </a:p>
        </p:txBody>
      </p:sp>
      <p:sp>
        <p:nvSpPr>
          <p:cNvPr id="194" name="Google Shape;194;p22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95" name="Google Shape;195;p22"/>
          <p:cNvSpPr txBox="1"/>
          <p:nvPr/>
        </p:nvSpPr>
        <p:spPr>
          <a:xfrm>
            <a:off x="1849950" y="2265150"/>
            <a:ext cx="5444100" cy="6132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Old Standard TT"/>
                <a:ea typeface="Old Standard TT"/>
                <a:cs typeface="Old Standard TT"/>
                <a:sym typeface="Old Standard TT"/>
                <a:hlinkClick r:id="rId3"/>
              </a:rPr>
              <a:t>Mock E-commerce website with recommendation engine deployed on ‘http://uci-retail-recommender.herokuapp.com/’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96" name="Google Shape;196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362400" y="3178500"/>
            <a:ext cx="1904750" cy="1279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0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2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EDA, Feature Engineering</a:t>
            </a:r>
            <a:endParaRPr/>
          </a:p>
        </p:txBody>
      </p:sp>
      <p:sp>
        <p:nvSpPr>
          <p:cNvPr id="202" name="Google Shape;202;p23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-already cleaned prior</a:t>
            </a:r>
            <a:br>
              <a:rPr lang="en"/>
            </a:br>
            <a:r>
              <a:rPr lang="en"/>
              <a:t>-aggregated each customer’s purchases of the same item, together, then binarized purchases into 1 (bought that product) and 0 (didn’t buy it)</a:t>
            </a:r>
            <a:br>
              <a:rPr lang="en"/>
            </a:br>
            <a:r>
              <a:rPr lang="en"/>
              <a:t>-converted to sparse matrix (required by lightfm)</a:t>
            </a:r>
            <a:br>
              <a:rPr lang="en"/>
            </a:br>
            <a:r>
              <a:rPr lang="en"/>
              <a:t>-noticed </a:t>
            </a:r>
            <a:r>
              <a:rPr lang="en"/>
              <a:t>long tail effect (only a few products have interactions with customers)</a:t>
            </a:r>
            <a:endParaRPr/>
          </a:p>
        </p:txBody>
      </p:sp>
      <p:pic>
        <p:nvPicPr>
          <p:cNvPr id="203" name="Google Shape;203;p23"/>
          <p:cNvPicPr preferRelativeResize="0"/>
          <p:nvPr/>
        </p:nvPicPr>
        <p:blipFill rotWithShape="1">
          <a:blip r:embed="rId3">
            <a:alphaModFix/>
          </a:blip>
          <a:srcRect b="25944" l="16722" r="50000" t="35406"/>
          <a:stretch/>
        </p:blipFill>
        <p:spPr>
          <a:xfrm>
            <a:off x="1529175" y="2919250"/>
            <a:ext cx="3042850" cy="198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4" name="Google Shape;204;p23"/>
          <p:cNvPicPr preferRelativeResize="0"/>
          <p:nvPr/>
        </p:nvPicPr>
        <p:blipFill rotWithShape="1">
          <a:blip r:embed="rId4">
            <a:alphaModFix/>
          </a:blip>
          <a:srcRect b="28909" l="17032" r="50890" t="32441"/>
          <a:stretch/>
        </p:blipFill>
        <p:spPr>
          <a:xfrm>
            <a:off x="4636900" y="2919250"/>
            <a:ext cx="2933174" cy="1987899"/>
          </a:xfrm>
          <a:prstGeom prst="rect">
            <a:avLst/>
          </a:prstGeom>
          <a:noFill/>
          <a:ln>
            <a:noFill/>
          </a:ln>
        </p:spPr>
      </p:pic>
      <p:pic>
        <p:nvPicPr>
          <p:cNvPr id="205" name="Google Shape;205;p23"/>
          <p:cNvPicPr preferRelativeResize="0"/>
          <p:nvPr/>
        </p:nvPicPr>
        <p:blipFill rotWithShape="1">
          <a:blip r:embed="rId5">
            <a:alphaModFix/>
          </a:blip>
          <a:srcRect b="23493" l="16431" r="21844" t="50560"/>
          <a:stretch/>
        </p:blipFill>
        <p:spPr>
          <a:xfrm>
            <a:off x="5129600" y="676750"/>
            <a:ext cx="3781176" cy="894075"/>
          </a:xfrm>
          <a:prstGeom prst="rect">
            <a:avLst/>
          </a:prstGeom>
          <a:noFill/>
          <a:ln>
            <a:noFill/>
          </a:ln>
        </p:spPr>
      </p:pic>
      <p:sp>
        <p:nvSpPr>
          <p:cNvPr id="206" name="Google Shape;206;p23"/>
          <p:cNvSpPr txBox="1"/>
          <p:nvPr/>
        </p:nvSpPr>
        <p:spPr>
          <a:xfrm>
            <a:off x="83475" y="3447550"/>
            <a:ext cx="15291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Many products not purchased in large amounts...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7" name="Google Shape;207;p23"/>
          <p:cNvSpPr txBox="1"/>
          <p:nvPr/>
        </p:nvSpPr>
        <p:spPr>
          <a:xfrm>
            <a:off x="7634950" y="3447550"/>
            <a:ext cx="1529100" cy="444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...nor </a:t>
            </a: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frequently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08" name="Google Shape;208;p23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2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BPR (baseline model)</a:t>
            </a:r>
            <a:endParaRPr/>
          </a:p>
        </p:txBody>
      </p:sp>
      <p:sp>
        <p:nvSpPr>
          <p:cNvPr id="214" name="Google Shape;214;p2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-BPR model: it optimises AUC score</a:t>
            </a:r>
            <a:br>
              <a:rPr lang="en"/>
            </a:br>
            <a:r>
              <a:rPr lang="en"/>
              <a:t>-Baseline because: </a:t>
            </a:r>
            <a:r>
              <a:rPr lang="en"/>
              <a:t>AUC measures the quality of the overall ranking (though </a:t>
            </a:r>
            <a:r>
              <a:rPr b="1" lang="en" u="sng"/>
              <a:t>without regard for top-k rankings</a:t>
            </a:r>
            <a:r>
              <a:rPr lang="en"/>
              <a:t>). That by and large, most recommendations are relevant.</a:t>
            </a:r>
            <a:br>
              <a:rPr lang="en"/>
            </a:br>
            <a:br>
              <a:rPr lang="en"/>
            </a:br>
            <a:r>
              <a:rPr lang="en"/>
              <a:t>								BUT!!!</a:t>
            </a:r>
            <a:br>
              <a:rPr lang="en"/>
            </a:br>
            <a:br>
              <a:rPr lang="en"/>
            </a:br>
            <a:r>
              <a:rPr lang="en"/>
              <a:t>-</a:t>
            </a:r>
            <a:r>
              <a:rPr b="1" lang="en" u="sng"/>
              <a:t>p@k is more important</a:t>
            </a:r>
            <a:r>
              <a:rPr lang="en"/>
              <a:t>, because customers won’t scroll to page 99 to find your recommendations. Need to </a:t>
            </a:r>
            <a:r>
              <a:rPr b="1" lang="en" u="sng"/>
              <a:t>prioritize relevant items at top of 1st page</a:t>
            </a:r>
            <a:r>
              <a:rPr lang="en"/>
              <a:t>, to best ensure their purchase. Hence, use...</a:t>
            </a:r>
            <a:br>
              <a:rPr lang="en"/>
            </a:br>
            <a:r>
              <a:rPr lang="en"/>
              <a:t>-WARP, k-OS WARP models: they optimise mp@k by prioritizing top-k recommended items</a:t>
            </a:r>
            <a:endParaRPr/>
          </a:p>
        </p:txBody>
      </p:sp>
      <p:graphicFrame>
        <p:nvGraphicFramePr>
          <p:cNvPr id="215" name="Google Shape;215;p24"/>
          <p:cNvGraphicFramePr/>
          <p:nvPr/>
        </p:nvGraphicFramePr>
        <p:xfrm>
          <a:off x="6024675" y="8212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{DBC49452-A4B6-4C3C-BC5C-9A2B6C32F600}</a:tableStyleId>
              </a:tblPr>
              <a:tblGrid>
                <a:gridCol w="1057350"/>
                <a:gridCol w="625250"/>
                <a:gridCol w="569475"/>
                <a:gridCol w="555550"/>
              </a:tblGrid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mp@k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mr@k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mauc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BPR (baseline)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0.37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0.84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sp>
        <p:nvSpPr>
          <p:cNvPr id="216" name="Google Shape;216;p24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2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P2. Model evaluation &amp; Conclusion</a:t>
            </a:r>
            <a:endParaRPr/>
          </a:p>
        </p:txBody>
      </p:sp>
      <p:sp>
        <p:nvSpPr>
          <p:cNvPr id="222" name="Google Shape;222;p2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-set k=10. Meaning, ‘Serve top 10 recommendations’</a:t>
            </a:r>
            <a:br>
              <a:rPr lang="en"/>
            </a:br>
            <a:r>
              <a:rPr lang="en"/>
              <a:t>-Baseline BPR vs the rest. </a:t>
            </a:r>
            <a:br>
              <a:rPr lang="en"/>
            </a:br>
            <a:r>
              <a:rPr lang="en"/>
              <a:t>	-default hyperparameters</a:t>
            </a:r>
            <a:br>
              <a:rPr lang="en"/>
            </a:br>
            <a:r>
              <a:rPr lang="en"/>
              <a:t>	</a:t>
            </a:r>
            <a:r>
              <a:rPr lang="en"/>
              <a:t>-10 epochs</a:t>
            </a:r>
            <a:br>
              <a:rPr lang="en"/>
            </a:br>
            <a:br>
              <a:rPr lang="en"/>
            </a:br>
            <a:br>
              <a:rPr lang="en"/>
            </a:br>
            <a:r>
              <a:rPr lang="en"/>
              <a:t>-Gridsearch. Hyperparameter tuning of WARP, k-OS WARP</a:t>
            </a:r>
            <a:br>
              <a:rPr lang="en"/>
            </a:br>
            <a:r>
              <a:rPr lang="en"/>
              <a:t>	-models: [WARP, k-OS WARP]</a:t>
            </a:r>
            <a:br>
              <a:rPr lang="en"/>
            </a:br>
            <a:r>
              <a:rPr lang="en"/>
              <a:t>	-no. of latent features: [100,150,200]</a:t>
            </a:r>
            <a:br>
              <a:rPr lang="en"/>
            </a:br>
            <a:r>
              <a:rPr lang="en"/>
              <a:t>	-learning schedules: [adagrad, adadelta]</a:t>
            </a:r>
            <a:br>
              <a:rPr lang="en"/>
            </a:br>
            <a:r>
              <a:rPr lang="en"/>
              <a:t>	-50 epochs</a:t>
            </a:r>
            <a:endParaRPr/>
          </a:p>
        </p:txBody>
      </p:sp>
      <p:graphicFrame>
        <p:nvGraphicFramePr>
          <p:cNvPr id="223" name="Google Shape;223;p25"/>
          <p:cNvGraphicFramePr/>
          <p:nvPr/>
        </p:nvGraphicFramePr>
        <p:xfrm>
          <a:off x="6024675" y="16904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{DBC49452-A4B6-4C3C-BC5C-9A2B6C32F600}</a:tableStyleId>
              </a:tblPr>
              <a:tblGrid>
                <a:gridCol w="1057350"/>
                <a:gridCol w="625250"/>
                <a:gridCol w="569475"/>
                <a:gridCol w="555550"/>
              </a:tblGrid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mp@k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mr@k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mauc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BPR (baseline)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0.37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0.84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WARP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0.34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0.06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0.89</a:t>
                      </a:r>
                      <a:endParaRPr sz="1000"/>
                    </a:p>
                  </a:txBody>
                  <a:tcPr marT="91425" marB="91425" marR="91425" marL="91425"/>
                </a:tc>
              </a:tr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k-OS WARP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0.27</a:t>
                      </a:r>
                      <a:endParaRPr b="1"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0.05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0.85</a:t>
                      </a:r>
                      <a:endParaRPr sz="1000"/>
                    </a:p>
                  </a:txBody>
                  <a:tcPr marT="91425" marB="91425" marR="91425" marL="91425"/>
                </a:tc>
              </a:tr>
            </a:tbl>
          </a:graphicData>
        </a:graphic>
      </p:graphicFrame>
      <p:graphicFrame>
        <p:nvGraphicFramePr>
          <p:cNvPr id="224" name="Google Shape;224;p25"/>
          <p:cNvGraphicFramePr/>
          <p:nvPr/>
        </p:nvGraphicFramePr>
        <p:xfrm>
          <a:off x="6024675" y="393220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{DBC49452-A4B6-4C3C-BC5C-9A2B6C32F600}</a:tableStyleId>
              </a:tblPr>
              <a:tblGrid>
                <a:gridCol w="1057350"/>
                <a:gridCol w="625250"/>
                <a:gridCol w="569475"/>
                <a:gridCol w="555550"/>
              </a:tblGrid>
              <a:tr h="3066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WARP, 200, adadelta</a:t>
                      </a:r>
                      <a:endParaRPr sz="10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" sz="1000"/>
                        <a:t>0.88</a:t>
                      </a:r>
                      <a:endParaRPr b="1" sz="1000"/>
                    </a:p>
                  </a:txBody>
                  <a:tcPr marT="91425" marB="91425" marR="91425" marL="91425">
                    <a:solidFill>
                      <a:srgbClr val="00FF00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0.51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BFF76D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000"/>
                        <a:t>0.100</a:t>
                      </a:r>
                      <a:endParaRPr sz="1000"/>
                    </a:p>
                  </a:txBody>
                  <a:tcPr marT="91425" marB="91425" marR="91425" marL="91425">
                    <a:solidFill>
                      <a:srgbClr val="BFF76D"/>
                    </a:solidFill>
                  </a:tcPr>
                </a:tc>
              </a:tr>
            </a:tbl>
          </a:graphicData>
        </a:graphic>
      </p:graphicFrame>
      <p:sp>
        <p:nvSpPr>
          <p:cNvPr id="225" name="Google Shape;225;p25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26" name="Google Shape;226;p25"/>
          <p:cNvSpPr txBox="1"/>
          <p:nvPr/>
        </p:nvSpPr>
        <p:spPr>
          <a:xfrm>
            <a:off x="6016925" y="3563025"/>
            <a:ext cx="1372500" cy="235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Best model is...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0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Test our recommendation engine!</a:t>
            </a:r>
            <a:endParaRPr/>
          </a:p>
        </p:txBody>
      </p:sp>
      <p:sp>
        <p:nvSpPr>
          <p:cNvPr id="232" name="Google Shape;232;p26"/>
          <p:cNvSpPr txBox="1"/>
          <p:nvPr>
            <p:ph idx="1" type="body"/>
          </p:nvPr>
        </p:nvSpPr>
        <p:spPr>
          <a:xfrm>
            <a:off x="311700" y="974400"/>
            <a:ext cx="8520600" cy="3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Eg. Customer 5</a:t>
            </a:r>
            <a:br>
              <a:rPr lang="en"/>
            </a:br>
            <a:r>
              <a:rPr lang="en"/>
              <a:t>Previously bought:</a:t>
            </a:r>
            <a:br>
              <a:rPr lang="en"/>
            </a:br>
            <a:br>
              <a:rPr lang="en"/>
            </a:br>
            <a:br>
              <a:rPr lang="en"/>
            </a:br>
            <a:r>
              <a:rPr lang="en"/>
              <a:t>						‘Closeness’ scores of recommended products…</a:t>
            </a:r>
            <a:br>
              <a:rPr lang="en"/>
            </a:br>
            <a:br>
              <a:rPr lang="en"/>
            </a:br>
            <a:r>
              <a:rPr lang="en"/>
              <a:t>Recommended products:</a:t>
            </a:r>
            <a:endParaRPr/>
          </a:p>
        </p:txBody>
      </p:sp>
      <p:grpSp>
        <p:nvGrpSpPr>
          <p:cNvPr id="233" name="Google Shape;233;p26"/>
          <p:cNvGrpSpPr/>
          <p:nvPr/>
        </p:nvGrpSpPr>
        <p:grpSpPr>
          <a:xfrm>
            <a:off x="3113918" y="1120800"/>
            <a:ext cx="5718463" cy="3210031"/>
            <a:chOff x="1992850" y="1171600"/>
            <a:chExt cx="6839449" cy="3743477"/>
          </a:xfrm>
        </p:grpSpPr>
        <p:pic>
          <p:nvPicPr>
            <p:cNvPr id="234" name="Google Shape;234;p26"/>
            <p:cNvPicPr preferRelativeResize="0"/>
            <p:nvPr/>
          </p:nvPicPr>
          <p:blipFill rotWithShape="1">
            <a:blip r:embed="rId3">
              <a:alphaModFix/>
            </a:blip>
            <a:srcRect b="37567" l="16570" r="9388" t="42433"/>
            <a:stretch/>
          </p:blipFill>
          <p:spPr>
            <a:xfrm>
              <a:off x="2062350" y="1171600"/>
              <a:ext cx="6769949" cy="1028700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235" name="Google Shape;235;p26"/>
            <p:cNvPicPr preferRelativeResize="0"/>
            <p:nvPr/>
          </p:nvPicPr>
          <p:blipFill rotWithShape="1">
            <a:blip r:embed="rId4">
              <a:alphaModFix/>
            </a:blip>
            <a:srcRect b="25665" l="16118" r="9087" t="35686"/>
            <a:stretch/>
          </p:blipFill>
          <p:spPr>
            <a:xfrm>
              <a:off x="1992850" y="2927202"/>
              <a:ext cx="6839448" cy="1987875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6" name="Google Shape;236;p26"/>
          <p:cNvSpPr/>
          <p:nvPr/>
        </p:nvSpPr>
        <p:spPr>
          <a:xfrm>
            <a:off x="3308525" y="1551750"/>
            <a:ext cx="2279700" cy="430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7" name="Google Shape;237;p26"/>
          <p:cNvSpPr/>
          <p:nvPr/>
        </p:nvSpPr>
        <p:spPr>
          <a:xfrm>
            <a:off x="3308525" y="3261675"/>
            <a:ext cx="2279700" cy="430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8" name="Google Shape;238;p26"/>
          <p:cNvSpPr/>
          <p:nvPr/>
        </p:nvSpPr>
        <p:spPr>
          <a:xfrm>
            <a:off x="5866375" y="3678700"/>
            <a:ext cx="180600" cy="613200"/>
          </a:xfrm>
          <a:prstGeom prst="rightBrace">
            <a:avLst>
              <a:gd fmla="val 30799" name="adj1"/>
              <a:gd fmla="val 50000" name="adj2"/>
            </a:avLst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39" name="Google Shape;239;p26"/>
          <p:cNvSpPr txBox="1"/>
          <p:nvPr/>
        </p:nvSpPr>
        <p:spPr>
          <a:xfrm>
            <a:off x="5978100" y="3773125"/>
            <a:ext cx="3099600" cy="5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Other recommendations also highly cake-related! Looks sensible!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40" name="Google Shape;240;p26"/>
          <p:cNvSpPr/>
          <p:nvPr/>
        </p:nvSpPr>
        <p:spPr>
          <a:xfrm>
            <a:off x="5866375" y="3251500"/>
            <a:ext cx="180600" cy="430800"/>
          </a:xfrm>
          <a:prstGeom prst="rightBrace">
            <a:avLst>
              <a:gd fmla="val 30799" name="adj1"/>
              <a:gd fmla="val 50000" name="adj2"/>
            </a:avLst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41" name="Google Shape;241;p26"/>
          <p:cNvSpPr txBox="1"/>
          <p:nvPr/>
        </p:nvSpPr>
        <p:spPr>
          <a:xfrm>
            <a:off x="5978100" y="3122025"/>
            <a:ext cx="3373800" cy="5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Max possible p@k of 40% obtained! (repeat &amp; take mean of everyone’s p@k)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42" name="Google Shape;242;p26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43" name="Google Shape;243;p26"/>
          <p:cNvSpPr txBox="1"/>
          <p:nvPr/>
        </p:nvSpPr>
        <p:spPr>
          <a:xfrm>
            <a:off x="718475" y="4440675"/>
            <a:ext cx="7459800" cy="47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Old Standard TT"/>
                <a:ea typeface="Old Standard TT"/>
                <a:cs typeface="Old Standard TT"/>
                <a:sym typeface="Old Standard TT"/>
              </a:rPr>
              <a:t>Finally, scrape images using product Descriptions, &amp; deploy on Heroku </a:t>
            </a:r>
            <a:endParaRPr sz="1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47" name="Shape 2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8" name="Google Shape;248;p27"/>
          <p:cNvSpPr txBox="1"/>
          <p:nvPr>
            <p:ph idx="1" type="body"/>
          </p:nvPr>
        </p:nvSpPr>
        <p:spPr>
          <a:xfrm>
            <a:off x="311700" y="974400"/>
            <a:ext cx="8520600" cy="359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Eg. Customer 5</a:t>
            </a:r>
            <a:br>
              <a:rPr lang="en"/>
            </a:br>
            <a:r>
              <a:rPr lang="en"/>
              <a:t>Previously bought:</a:t>
            </a:r>
            <a:br>
              <a:rPr lang="en"/>
            </a:br>
            <a:br>
              <a:rPr lang="en"/>
            </a:br>
            <a:br>
              <a:rPr lang="en"/>
            </a:br>
            <a:r>
              <a:rPr lang="en"/>
              <a:t>						‘Closeness’ scores of recommended products…</a:t>
            </a:r>
            <a:br>
              <a:rPr lang="en"/>
            </a:br>
            <a:br>
              <a:rPr lang="en"/>
            </a:br>
            <a:r>
              <a:rPr lang="en"/>
              <a:t>Recommended products:</a:t>
            </a:r>
            <a:endParaRPr/>
          </a:p>
        </p:txBody>
      </p:sp>
      <p:pic>
        <p:nvPicPr>
          <p:cNvPr id="249" name="Google Shape;249;p27"/>
          <p:cNvPicPr preferRelativeResize="0"/>
          <p:nvPr/>
        </p:nvPicPr>
        <p:blipFill rotWithShape="1">
          <a:blip r:embed="rId3">
            <a:alphaModFix/>
          </a:blip>
          <a:srcRect b="22362" l="16245" r="7593" t="38543"/>
          <a:stretch/>
        </p:blipFill>
        <p:spPr>
          <a:xfrm>
            <a:off x="3172025" y="2571751"/>
            <a:ext cx="5718451" cy="1792724"/>
          </a:xfrm>
          <a:prstGeom prst="rect">
            <a:avLst/>
          </a:prstGeom>
          <a:noFill/>
          <a:ln>
            <a:noFill/>
          </a:ln>
        </p:spPr>
      </p:pic>
      <p:sp>
        <p:nvSpPr>
          <p:cNvPr id="250" name="Google Shape;250;p2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Compare with baseline model...</a:t>
            </a:r>
            <a:endParaRPr/>
          </a:p>
        </p:txBody>
      </p:sp>
      <p:pic>
        <p:nvPicPr>
          <p:cNvPr id="251" name="Google Shape;251;p27"/>
          <p:cNvPicPr preferRelativeResize="0"/>
          <p:nvPr/>
        </p:nvPicPr>
        <p:blipFill rotWithShape="1">
          <a:blip r:embed="rId4">
            <a:alphaModFix/>
          </a:blip>
          <a:srcRect b="37567" l="16570" r="9388" t="42433"/>
          <a:stretch/>
        </p:blipFill>
        <p:spPr>
          <a:xfrm>
            <a:off x="3172027" y="1120800"/>
            <a:ext cx="5660354" cy="882110"/>
          </a:xfrm>
          <a:prstGeom prst="rect">
            <a:avLst/>
          </a:prstGeom>
          <a:noFill/>
          <a:ln>
            <a:noFill/>
          </a:ln>
        </p:spPr>
      </p:pic>
      <p:sp>
        <p:nvSpPr>
          <p:cNvPr id="252" name="Google Shape;252;p27"/>
          <p:cNvSpPr/>
          <p:nvPr/>
        </p:nvSpPr>
        <p:spPr>
          <a:xfrm>
            <a:off x="3308525" y="1551750"/>
            <a:ext cx="2279700" cy="430800"/>
          </a:xfrm>
          <a:prstGeom prst="rect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3" name="Google Shape;253;p27"/>
          <p:cNvSpPr/>
          <p:nvPr/>
        </p:nvSpPr>
        <p:spPr>
          <a:xfrm>
            <a:off x="5866375" y="3251500"/>
            <a:ext cx="180600" cy="1045500"/>
          </a:xfrm>
          <a:prstGeom prst="rightBrace">
            <a:avLst>
              <a:gd fmla="val 30799" name="adj1"/>
              <a:gd fmla="val 50000" name="adj2"/>
            </a:avLst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254" name="Google Shape;254;p27"/>
          <p:cNvSpPr txBox="1"/>
          <p:nvPr/>
        </p:nvSpPr>
        <p:spPr>
          <a:xfrm>
            <a:off x="5978100" y="3198225"/>
            <a:ext cx="3165900" cy="557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Absolutely no hits! Nor seemingly sensible recommendations!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255" name="Google Shape;255;p27"/>
          <p:cNvSpPr txBox="1"/>
          <p:nvPr/>
        </p:nvSpPr>
        <p:spPr>
          <a:xfrm>
            <a:off x="6589250" y="0"/>
            <a:ext cx="2554800" cy="410700"/>
          </a:xfrm>
          <a:prstGeom prst="rect">
            <a:avLst/>
          </a:prstGeom>
          <a:solidFill>
            <a:srgbClr val="B7B7B7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P2. Product Recommendation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59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Google Shape;260;p2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P3. Continued Customer Engagement</a:t>
            </a:r>
            <a:endParaRPr/>
          </a:p>
        </p:txBody>
      </p:sp>
      <p:sp>
        <p:nvSpPr>
          <p:cNvPr id="261" name="Google Shape;261;p2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Approach: Apriori algorithm. Used for Market Basket Analysis (MBA)</a:t>
            </a:r>
            <a:br>
              <a:rPr lang="en"/>
            </a:br>
            <a:r>
              <a:rPr lang="en"/>
              <a:t>Evaluation: Support, Lift</a:t>
            </a:r>
            <a:br>
              <a:rPr lang="en"/>
            </a:br>
            <a:r>
              <a:rPr lang="en"/>
              <a:t>Conclusion: See generated </a:t>
            </a:r>
            <a:r>
              <a:rPr b="1" lang="en"/>
              <a:t>list of highly associated products</a:t>
            </a:r>
            <a:r>
              <a:rPr lang="en"/>
              <a:t>. </a:t>
            </a:r>
            <a:r>
              <a:rPr b="1" lang="en" u="sng"/>
              <a:t>For use in email/marketing campaigns (AND on website too) to bundle product recommendations together</a:t>
            </a:r>
            <a:br>
              <a:rPr b="1" lang="en" u="sng"/>
            </a:br>
            <a:endParaRPr b="1"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b="1" u="sng"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Clr>
                <a:schemeClr val="dk1"/>
              </a:buClr>
              <a:buSzPts val="1100"/>
              <a:buFont typeface="Arial"/>
              <a:buNone/>
            </a:pPr>
            <a:br>
              <a:rPr b="1" lang="en" u="sng"/>
            </a:br>
            <a:br>
              <a:rPr b="1" lang="en" u="sng"/>
            </a:br>
            <a:r>
              <a:rPr lang="en"/>
              <a:t>Different from content-based/collaborative filtering!</a:t>
            </a:r>
            <a:endParaRPr/>
          </a:p>
        </p:txBody>
      </p:sp>
      <p:sp>
        <p:nvSpPr>
          <p:cNvPr id="262" name="Google Shape;262;p28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263" name="Google Shape;263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72463" y="2979652"/>
            <a:ext cx="1851882" cy="131539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4" name="Google Shape;264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403585" y="2972950"/>
            <a:ext cx="2767953" cy="1315398"/>
          </a:xfrm>
          <a:prstGeom prst="rect">
            <a:avLst/>
          </a:prstGeom>
          <a:noFill/>
          <a:ln>
            <a:noFill/>
          </a:ln>
        </p:spPr>
      </p:pic>
      <p:sp>
        <p:nvSpPr>
          <p:cNvPr id="265" name="Google Shape;265;p28"/>
          <p:cNvSpPr txBox="1"/>
          <p:nvPr/>
        </p:nvSpPr>
        <p:spPr>
          <a:xfrm>
            <a:off x="7629000" y="1934100"/>
            <a:ext cx="1452000" cy="14487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Deployed in email-marketing campaign</a:t>
            </a: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, &amp; </a:t>
            </a: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mock e-commerce website.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69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2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Evaluation metrics for MBA</a:t>
            </a:r>
            <a:endParaRPr/>
          </a:p>
        </p:txBody>
      </p:sp>
      <p:sp>
        <p:nvSpPr>
          <p:cNvPr id="271" name="Google Shape;271;p2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-Support (range [0,1]): fraction of all transactions that contain both products A and B.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Higher better. Hence more data to draw conclusions about their relationship. 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-Lift (range [0,infinite)): </a:t>
            </a:r>
            <a:r>
              <a:rPr lang="en"/>
              <a:t>greater lift indicate stronger associations between A and B.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&gt;1 better. Indicates that it’s not just a coincidence, and there is indeed a high association between items A and B. High chance of buying B if the customer has already bought A.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sp>
        <p:nvSpPr>
          <p:cNvPr id="272" name="Google Shape;272;p29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76" name="Shape 2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Google Shape;277;p30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Product associations generated...</a:t>
            </a:r>
            <a:endParaRPr/>
          </a:p>
        </p:txBody>
      </p:sp>
      <p:sp>
        <p:nvSpPr>
          <p:cNvPr id="278" name="Google Shape;278;p30"/>
          <p:cNvSpPr txBox="1"/>
          <p:nvPr>
            <p:ph idx="1" type="body"/>
          </p:nvPr>
        </p:nvSpPr>
        <p:spPr>
          <a:xfrm>
            <a:off x="2160575" y="1192675"/>
            <a:ext cx="1287000" cy="48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Product A</a:t>
            </a:r>
            <a:endParaRPr/>
          </a:p>
        </p:txBody>
      </p:sp>
      <p:grpSp>
        <p:nvGrpSpPr>
          <p:cNvPr id="279" name="Google Shape;279;p30"/>
          <p:cNvGrpSpPr/>
          <p:nvPr/>
        </p:nvGrpSpPr>
        <p:grpSpPr>
          <a:xfrm>
            <a:off x="2448575" y="1675375"/>
            <a:ext cx="4283325" cy="3204125"/>
            <a:chOff x="2448575" y="1675375"/>
            <a:chExt cx="4283325" cy="3204125"/>
          </a:xfrm>
        </p:grpSpPr>
        <p:grpSp>
          <p:nvGrpSpPr>
            <p:cNvPr id="280" name="Google Shape;280;p30"/>
            <p:cNvGrpSpPr/>
            <p:nvPr/>
          </p:nvGrpSpPr>
          <p:grpSpPr>
            <a:xfrm>
              <a:off x="2448575" y="1879863"/>
              <a:ext cx="4283325" cy="2999638"/>
              <a:chOff x="2448575" y="1879863"/>
              <a:chExt cx="4283325" cy="2999638"/>
            </a:xfrm>
          </p:grpSpPr>
          <p:grpSp>
            <p:nvGrpSpPr>
              <p:cNvPr id="281" name="Google Shape;281;p30"/>
              <p:cNvGrpSpPr/>
              <p:nvPr/>
            </p:nvGrpSpPr>
            <p:grpSpPr>
              <a:xfrm>
                <a:off x="2448575" y="1879863"/>
                <a:ext cx="4246848" cy="2925274"/>
                <a:chOff x="2448575" y="1879863"/>
                <a:chExt cx="4246848" cy="2925274"/>
              </a:xfrm>
            </p:grpSpPr>
            <p:pic>
              <p:nvPicPr>
                <p:cNvPr id="282" name="Google Shape;282;p30"/>
                <p:cNvPicPr preferRelativeResize="0"/>
                <p:nvPr/>
              </p:nvPicPr>
              <p:blipFill rotWithShape="1">
                <a:blip r:embed="rId3">
                  <a:alphaModFix/>
                </a:blip>
                <a:srcRect b="39995" l="16722" r="37055" t="25683"/>
                <a:stretch/>
              </p:blipFill>
              <p:spPr>
                <a:xfrm>
                  <a:off x="2448575" y="1879863"/>
                  <a:ext cx="4226501" cy="1765301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283" name="Google Shape;283;p30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50121" l="17040" r="36742" t="27325"/>
                <a:stretch/>
              </p:blipFill>
              <p:spPr>
                <a:xfrm>
                  <a:off x="2448575" y="3645163"/>
                  <a:ext cx="4246848" cy="1159974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  <p:grpSp>
            <p:nvGrpSpPr>
              <p:cNvPr id="284" name="Google Shape;284;p30"/>
              <p:cNvGrpSpPr/>
              <p:nvPr/>
            </p:nvGrpSpPr>
            <p:grpSpPr>
              <a:xfrm>
                <a:off x="2816300" y="2084400"/>
                <a:ext cx="3915600" cy="2795100"/>
                <a:chOff x="2816300" y="2084400"/>
                <a:chExt cx="3915600" cy="2795100"/>
              </a:xfrm>
            </p:grpSpPr>
            <p:sp>
              <p:nvSpPr>
                <p:cNvPr id="285" name="Google Shape;285;p30"/>
                <p:cNvSpPr/>
                <p:nvPr/>
              </p:nvSpPr>
              <p:spPr>
                <a:xfrm>
                  <a:off x="5254700" y="2084400"/>
                  <a:ext cx="486600" cy="27951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00FF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6" name="Google Shape;286;p30"/>
                <p:cNvSpPr/>
                <p:nvPr/>
              </p:nvSpPr>
              <p:spPr>
                <a:xfrm>
                  <a:off x="6245300" y="2084400"/>
                  <a:ext cx="486600" cy="27951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00FF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287" name="Google Shape;287;p30"/>
                <p:cNvSpPr/>
                <p:nvPr/>
              </p:nvSpPr>
              <p:spPr>
                <a:xfrm>
                  <a:off x="2816300" y="2084400"/>
                  <a:ext cx="1287000" cy="27951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00FF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</p:grpSp>
        <p:cxnSp>
          <p:nvCxnSpPr>
            <p:cNvPr id="288" name="Google Shape;288;p30"/>
            <p:cNvCxnSpPr/>
            <p:nvPr/>
          </p:nvCxnSpPr>
          <p:spPr>
            <a:xfrm>
              <a:off x="3111475" y="1675375"/>
              <a:ext cx="3300" cy="5994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  <p:cxnSp>
          <p:nvCxnSpPr>
            <p:cNvPr id="289" name="Google Shape;289;p30"/>
            <p:cNvCxnSpPr/>
            <p:nvPr/>
          </p:nvCxnSpPr>
          <p:spPr>
            <a:xfrm flipH="1">
              <a:off x="3862425" y="1675375"/>
              <a:ext cx="1500" cy="594900"/>
            </a:xfrm>
            <a:prstGeom prst="straightConnector1">
              <a:avLst/>
            </a:prstGeom>
            <a:noFill/>
            <a:ln cap="flat" cmpd="sng" w="9525">
              <a:solidFill>
                <a:schemeClr val="dk2"/>
              </a:solidFill>
              <a:prstDash val="solid"/>
              <a:round/>
              <a:headEnd len="med" w="med" type="none"/>
              <a:tailEnd len="med" w="med" type="triangle"/>
            </a:ln>
          </p:spPr>
        </p:cxnSp>
      </p:grpSp>
      <p:sp>
        <p:nvSpPr>
          <p:cNvPr id="290" name="Google Shape;290;p30"/>
          <p:cNvSpPr txBox="1"/>
          <p:nvPr>
            <p:ph idx="1" type="body"/>
          </p:nvPr>
        </p:nvSpPr>
        <p:spPr>
          <a:xfrm>
            <a:off x="3532175" y="1192675"/>
            <a:ext cx="1287000" cy="48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Product B</a:t>
            </a:r>
            <a:endParaRPr/>
          </a:p>
        </p:txBody>
      </p:sp>
      <p:sp>
        <p:nvSpPr>
          <p:cNvPr id="291" name="Google Shape;291;p30"/>
          <p:cNvSpPr txBox="1"/>
          <p:nvPr>
            <p:ph idx="1" type="body"/>
          </p:nvPr>
        </p:nvSpPr>
        <p:spPr>
          <a:xfrm>
            <a:off x="158275" y="3101150"/>
            <a:ext cx="1287000" cy="769500"/>
          </a:xfrm>
          <a:prstGeom prst="rect">
            <a:avLst/>
          </a:prstGeom>
          <a:solidFill>
            <a:srgbClr val="00FF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Associated products!</a:t>
            </a:r>
            <a:endParaRPr/>
          </a:p>
        </p:txBody>
      </p:sp>
      <p:sp>
        <p:nvSpPr>
          <p:cNvPr id="292" name="Google Shape;292;p30"/>
          <p:cNvSpPr txBox="1"/>
          <p:nvPr>
            <p:ph idx="1" type="body"/>
          </p:nvPr>
        </p:nvSpPr>
        <p:spPr>
          <a:xfrm>
            <a:off x="6182700" y="617350"/>
            <a:ext cx="1949700" cy="7695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Sort support from high to low</a:t>
            </a:r>
            <a:endParaRPr/>
          </a:p>
        </p:txBody>
      </p:sp>
      <p:sp>
        <p:nvSpPr>
          <p:cNvPr id="293" name="Google Shape;293;p30"/>
          <p:cNvSpPr txBox="1"/>
          <p:nvPr>
            <p:ph idx="1" type="body"/>
          </p:nvPr>
        </p:nvSpPr>
        <p:spPr>
          <a:xfrm>
            <a:off x="7410500" y="1488900"/>
            <a:ext cx="1533000" cy="482700"/>
          </a:xfrm>
          <a:prstGeom prst="rect">
            <a:avLst/>
          </a:prstGeom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Seek lift&gt;1</a:t>
            </a:r>
            <a:endParaRPr/>
          </a:p>
        </p:txBody>
      </p:sp>
      <p:cxnSp>
        <p:nvCxnSpPr>
          <p:cNvPr id="294" name="Google Shape;294;p30"/>
          <p:cNvCxnSpPr>
            <a:endCxn id="285" idx="0"/>
          </p:cNvCxnSpPr>
          <p:nvPr/>
        </p:nvCxnSpPr>
        <p:spPr>
          <a:xfrm flipH="1">
            <a:off x="5498000" y="1376100"/>
            <a:ext cx="688200" cy="708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5" name="Google Shape;295;p30"/>
          <p:cNvCxnSpPr>
            <a:stCxn id="293" idx="1"/>
            <a:endCxn id="286" idx="0"/>
          </p:cNvCxnSpPr>
          <p:nvPr/>
        </p:nvCxnSpPr>
        <p:spPr>
          <a:xfrm flipH="1">
            <a:off x="6488600" y="1730250"/>
            <a:ext cx="921900" cy="3543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296" name="Google Shape;296;p30"/>
          <p:cNvCxnSpPr>
            <a:stCxn id="291" idx="3"/>
            <a:endCxn id="287" idx="1"/>
          </p:cNvCxnSpPr>
          <p:nvPr/>
        </p:nvCxnSpPr>
        <p:spPr>
          <a:xfrm flipH="1" rot="10800000">
            <a:off x="1445275" y="3482000"/>
            <a:ext cx="1371000" cy="39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sp>
        <p:nvSpPr>
          <p:cNvPr id="297" name="Google Shape;297;p30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3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P3. Conclusions &amp; Recommendations</a:t>
            </a:r>
            <a:endParaRPr/>
          </a:p>
        </p:txBody>
      </p:sp>
      <p:sp>
        <p:nvSpPr>
          <p:cNvPr id="303" name="Google Shape;303;p31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Marketing strategies! When promoting Product A, also cross-sell its associated Product B, to boost overall sales, for: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Email marketing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General marketing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‘Checkout’ page on e-commerce website</a:t>
            </a:r>
            <a:endParaRPr/>
          </a:p>
        </p:txBody>
      </p:sp>
      <p:sp>
        <p:nvSpPr>
          <p:cNvPr id="304" name="Google Shape;304;p31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1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Outline</a:t>
            </a:r>
            <a:endParaRPr/>
          </a:p>
        </p:txBody>
      </p:sp>
      <p:sp>
        <p:nvSpPr>
          <p:cNvPr id="67" name="Google Shape;67;p14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3 Business Problems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Data Analytics/Science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EDA, Data Cleaning, Feature Engineering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Modelling &amp; Evaluation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AutoNum type="arabicPeriod"/>
            </a:pPr>
            <a:r>
              <a:rPr lang="en"/>
              <a:t>Conclusion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AutoNum type="arabicPeriod"/>
            </a:pPr>
            <a:r>
              <a:rPr lang="en"/>
              <a:t>Deployment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Dataset: UCI Retail Dataset </a:t>
            </a:r>
            <a:br>
              <a:rPr lang="en"/>
            </a:br>
            <a:r>
              <a:rPr lang="en"/>
              <a:t>		542k rows: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3"/>
              </a:rPr>
              <a:t>https://archive.ics.uci.edu/ml/datasets/online+retail</a:t>
            </a:r>
            <a:r>
              <a:rPr lang="en"/>
              <a:t> (used for this project), or </a:t>
            </a:r>
            <a:br>
              <a:rPr lang="en"/>
            </a:br>
            <a:r>
              <a:rPr lang="en"/>
              <a:t>		1.07m rows: </a:t>
            </a:r>
            <a:r>
              <a:rPr lang="en" sz="1100" u="sng">
                <a:solidFill>
                  <a:schemeClr val="hlink"/>
                </a:solidFill>
                <a:latin typeface="Arial"/>
                <a:ea typeface="Arial"/>
                <a:cs typeface="Arial"/>
                <a:sym typeface="Arial"/>
                <a:hlinkClick r:id="rId4"/>
              </a:rPr>
              <a:t>https://archive.ics.uci.edu/ml/datasets/Online+Retail+II</a:t>
            </a:r>
            <a:r>
              <a:rPr lang="en"/>
              <a:t> . 8 features for both</a:t>
            </a:r>
            <a:br>
              <a:rPr lang="en"/>
            </a:br>
            <a:r>
              <a:rPr lang="en"/>
              <a:t>	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08" name="Shape 3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9" name="Google Shape;309;p32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Email-marketing campaign demo</a:t>
            </a:r>
            <a:endParaRPr/>
          </a:p>
        </p:txBody>
      </p:sp>
      <p:sp>
        <p:nvSpPr>
          <p:cNvPr id="310" name="Google Shape;310;p32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-Heroku’s ‘Sendgrid Marketing Campaign’ add-on. A/B testing &amp; analytics</a:t>
            </a:r>
            <a:endParaRPr/>
          </a:p>
        </p:txBody>
      </p:sp>
      <p:sp>
        <p:nvSpPr>
          <p:cNvPr id="311" name="Google Shape;311;p32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312" name="Google Shape;312;p32"/>
          <p:cNvPicPr preferRelativeResize="0"/>
          <p:nvPr/>
        </p:nvPicPr>
        <p:blipFill rotWithShape="1">
          <a:blip r:embed="rId3">
            <a:alphaModFix/>
          </a:blip>
          <a:srcRect b="12424" l="0" r="78406" t="5019"/>
          <a:stretch/>
        </p:blipFill>
        <p:spPr>
          <a:xfrm>
            <a:off x="465175" y="1894325"/>
            <a:ext cx="1194413" cy="2591274"/>
          </a:xfrm>
          <a:prstGeom prst="rect">
            <a:avLst/>
          </a:prstGeom>
          <a:noFill/>
          <a:ln>
            <a:noFill/>
          </a:ln>
        </p:spPr>
      </p:pic>
      <p:pic>
        <p:nvPicPr>
          <p:cNvPr id="313" name="Google Shape;313;p32"/>
          <p:cNvPicPr preferRelativeResize="0"/>
          <p:nvPr/>
        </p:nvPicPr>
        <p:blipFill rotWithShape="1">
          <a:blip r:embed="rId4">
            <a:alphaModFix/>
          </a:blip>
          <a:srcRect b="27911" l="14696" r="1893" t="17393"/>
          <a:stretch/>
        </p:blipFill>
        <p:spPr>
          <a:xfrm>
            <a:off x="4679225" y="1724000"/>
            <a:ext cx="3382800" cy="124775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4" name="Google Shape;314;p32"/>
          <p:cNvPicPr preferRelativeResize="0"/>
          <p:nvPr/>
        </p:nvPicPr>
        <p:blipFill rotWithShape="1">
          <a:blip r:embed="rId5">
            <a:alphaModFix/>
          </a:blip>
          <a:srcRect b="9989" l="14696" r="1893" t="16932"/>
          <a:stretch/>
        </p:blipFill>
        <p:spPr>
          <a:xfrm>
            <a:off x="4679225" y="3382775"/>
            <a:ext cx="3382800" cy="1468301"/>
          </a:xfrm>
          <a:prstGeom prst="rect">
            <a:avLst/>
          </a:prstGeom>
          <a:noFill/>
          <a:ln>
            <a:noFill/>
          </a:ln>
        </p:spPr>
      </p:pic>
      <p:pic>
        <p:nvPicPr>
          <p:cNvPr id="315" name="Google Shape;315;p32"/>
          <p:cNvPicPr preferRelativeResize="0"/>
          <p:nvPr/>
        </p:nvPicPr>
        <p:blipFill rotWithShape="1">
          <a:blip r:embed="rId6">
            <a:alphaModFix/>
          </a:blip>
          <a:srcRect b="13201" l="0" r="81961" t="20025"/>
          <a:stretch/>
        </p:blipFill>
        <p:spPr>
          <a:xfrm>
            <a:off x="2653465" y="1935452"/>
            <a:ext cx="1194413" cy="2509024"/>
          </a:xfrm>
          <a:prstGeom prst="rect">
            <a:avLst/>
          </a:prstGeom>
          <a:noFill/>
          <a:ln>
            <a:noFill/>
          </a:ln>
        </p:spPr>
      </p:pic>
      <p:sp>
        <p:nvSpPr>
          <p:cNvPr id="316" name="Google Shape;316;p32"/>
          <p:cNvSpPr txBox="1"/>
          <p:nvPr/>
        </p:nvSpPr>
        <p:spPr>
          <a:xfrm>
            <a:off x="249650" y="4444475"/>
            <a:ext cx="19272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Choose customer segment to send to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17" name="Google Shape;317;p32"/>
          <p:cNvSpPr txBox="1"/>
          <p:nvPr/>
        </p:nvSpPr>
        <p:spPr>
          <a:xfrm>
            <a:off x="2176525" y="4444475"/>
            <a:ext cx="25479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A/B testing: vary winning criteria, campaign duration etc 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18" name="Google Shape;318;p32"/>
          <p:cNvSpPr txBox="1"/>
          <p:nvPr/>
        </p:nvSpPr>
        <p:spPr>
          <a:xfrm>
            <a:off x="4020200" y="3010900"/>
            <a:ext cx="32895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Vary email content/design/header etc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19" name="Google Shape;319;p32"/>
          <p:cNvSpPr/>
          <p:nvPr/>
        </p:nvSpPr>
        <p:spPr>
          <a:xfrm>
            <a:off x="1843900" y="2917475"/>
            <a:ext cx="540600" cy="410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0" name="Google Shape;320;p32"/>
          <p:cNvSpPr/>
          <p:nvPr/>
        </p:nvSpPr>
        <p:spPr>
          <a:xfrm rot="-1692198">
            <a:off x="3950950" y="2712135"/>
            <a:ext cx="525601" cy="41057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1" name="Google Shape;321;p32"/>
          <p:cNvSpPr/>
          <p:nvPr/>
        </p:nvSpPr>
        <p:spPr>
          <a:xfrm rot="2010522">
            <a:off x="3957899" y="3326215"/>
            <a:ext cx="499399" cy="410618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2" name="Google Shape;322;p32"/>
          <p:cNvSpPr txBox="1"/>
          <p:nvPr/>
        </p:nvSpPr>
        <p:spPr>
          <a:xfrm>
            <a:off x="4980350" y="1462650"/>
            <a:ext cx="10644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Version A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23" name="Google Shape;323;p32"/>
          <p:cNvSpPr txBox="1"/>
          <p:nvPr/>
        </p:nvSpPr>
        <p:spPr>
          <a:xfrm>
            <a:off x="6740975" y="3427425"/>
            <a:ext cx="10644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Version B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324" name="Google Shape;324;p32"/>
          <p:cNvSpPr/>
          <p:nvPr/>
        </p:nvSpPr>
        <p:spPr>
          <a:xfrm>
            <a:off x="8276725" y="3010900"/>
            <a:ext cx="738900" cy="410700"/>
          </a:xfrm>
          <a:prstGeom prst="rightArrow">
            <a:avLst>
              <a:gd fmla="val 50000" name="adj1"/>
              <a:gd fmla="val 50000" name="adj2"/>
            </a:avLst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25" name="Google Shape;325;p32"/>
          <p:cNvSpPr txBox="1"/>
          <p:nvPr/>
        </p:nvSpPr>
        <p:spPr>
          <a:xfrm>
            <a:off x="8122650" y="2664850"/>
            <a:ext cx="9450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Winner...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29" name="Shape 3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0" name="Google Shape;330;p33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View winner of email campaign A/B testing</a:t>
            </a:r>
            <a:endParaRPr/>
          </a:p>
        </p:txBody>
      </p:sp>
      <p:sp>
        <p:nvSpPr>
          <p:cNvPr id="331" name="Google Shape;331;p33"/>
          <p:cNvSpPr txBox="1"/>
          <p:nvPr>
            <p:ph idx="1" type="body"/>
          </p:nvPr>
        </p:nvSpPr>
        <p:spPr>
          <a:xfrm>
            <a:off x="547375" y="4081375"/>
            <a:ext cx="19620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Version B wins!</a:t>
            </a:r>
            <a:endParaRPr/>
          </a:p>
        </p:txBody>
      </p:sp>
      <p:pic>
        <p:nvPicPr>
          <p:cNvPr id="332" name="Google Shape;332;p33"/>
          <p:cNvPicPr preferRelativeResize="0"/>
          <p:nvPr/>
        </p:nvPicPr>
        <p:blipFill rotWithShape="1">
          <a:blip r:embed="rId3">
            <a:alphaModFix/>
          </a:blip>
          <a:srcRect b="13479" l="27139" r="21615" t="0"/>
          <a:stretch/>
        </p:blipFill>
        <p:spPr>
          <a:xfrm>
            <a:off x="2606425" y="1171600"/>
            <a:ext cx="3770976" cy="3581250"/>
          </a:xfrm>
          <a:prstGeom prst="rect">
            <a:avLst/>
          </a:prstGeom>
          <a:noFill/>
          <a:ln>
            <a:noFill/>
          </a:ln>
        </p:spPr>
      </p:pic>
      <p:sp>
        <p:nvSpPr>
          <p:cNvPr id="333" name="Google Shape;333;p33"/>
          <p:cNvSpPr/>
          <p:nvPr/>
        </p:nvSpPr>
        <p:spPr>
          <a:xfrm>
            <a:off x="2509375" y="3812575"/>
            <a:ext cx="1136700" cy="1150800"/>
          </a:xfrm>
          <a:prstGeom prst="ellipse">
            <a:avLst/>
          </a:prstGeom>
          <a:noFill/>
          <a:ln cap="flat" cmpd="sng" w="9525">
            <a:solidFill>
              <a:srgbClr val="00FF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34" name="Google Shape;334;p33"/>
          <p:cNvSpPr txBox="1"/>
          <p:nvPr/>
        </p:nvSpPr>
        <p:spPr>
          <a:xfrm>
            <a:off x="5854400" y="0"/>
            <a:ext cx="3289500" cy="410700"/>
          </a:xfrm>
          <a:prstGeom prst="rect">
            <a:avLst/>
          </a:prstGeom>
          <a:solidFill>
            <a:srgbClr val="000000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FFFF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P3. Continued Customer Engagement</a:t>
            </a:r>
            <a:endParaRPr>
              <a:solidFill>
                <a:srgbClr val="FFFFFF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38" name="Shape 3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9" name="Google Shape;339;p34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Putting everything together...</a:t>
            </a:r>
            <a:endParaRPr/>
          </a:p>
        </p:txBody>
      </p:sp>
      <p:grpSp>
        <p:nvGrpSpPr>
          <p:cNvPr id="340" name="Google Shape;340;p34"/>
          <p:cNvGrpSpPr/>
          <p:nvPr/>
        </p:nvGrpSpPr>
        <p:grpSpPr>
          <a:xfrm>
            <a:off x="431700" y="1144138"/>
            <a:ext cx="8099500" cy="3361463"/>
            <a:chOff x="431700" y="1144138"/>
            <a:chExt cx="8099500" cy="3361463"/>
          </a:xfrm>
        </p:grpSpPr>
        <p:grpSp>
          <p:nvGrpSpPr>
            <p:cNvPr id="341" name="Google Shape;341;p34"/>
            <p:cNvGrpSpPr/>
            <p:nvPr/>
          </p:nvGrpSpPr>
          <p:grpSpPr>
            <a:xfrm>
              <a:off x="431700" y="1144138"/>
              <a:ext cx="8099500" cy="3361463"/>
              <a:chOff x="431700" y="1982338"/>
              <a:chExt cx="8099500" cy="3361463"/>
            </a:xfrm>
          </p:grpSpPr>
          <p:sp>
            <p:nvSpPr>
              <p:cNvPr id="342" name="Google Shape;342;p34"/>
              <p:cNvSpPr txBox="1"/>
              <p:nvPr/>
            </p:nvSpPr>
            <p:spPr>
              <a:xfrm>
                <a:off x="6275200" y="1982338"/>
                <a:ext cx="2256000" cy="8607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b="1" lang="en" u="sng">
                    <a:latin typeface="Old Standard TT"/>
                    <a:ea typeface="Old Standard TT"/>
                    <a:cs typeface="Old Standard TT"/>
                    <a:sym typeface="Old Standard TT"/>
                  </a:rPr>
                  <a:t>E-commerce Website</a:t>
                </a:r>
                <a:endParaRPr u="sng"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Old Standard TT"/>
                    <a:ea typeface="Old Standard TT"/>
                    <a:cs typeface="Old Standard TT"/>
                    <a:sym typeface="Old Standard TT"/>
                  </a:rPr>
                  <a:t>-Product recommendation</a:t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Old Standard TT"/>
                    <a:ea typeface="Old Standard TT"/>
                    <a:cs typeface="Old Standard TT"/>
                    <a:sym typeface="Old Standard TT"/>
                  </a:rPr>
                  <a:t>-MBA</a:t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sp>
            <p:nvSpPr>
              <p:cNvPr id="343" name="Google Shape;343;p34"/>
              <p:cNvSpPr txBox="1"/>
              <p:nvPr/>
            </p:nvSpPr>
            <p:spPr>
              <a:xfrm>
                <a:off x="2786650" y="3486200"/>
                <a:ext cx="1823100" cy="1857600"/>
              </a:xfrm>
              <a:prstGeom prst="rect">
                <a:avLst/>
              </a:prstGeom>
              <a:noFill/>
              <a:ln cap="flat" cmpd="sng" w="9525">
                <a:solidFill>
                  <a:srgbClr val="000000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t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Old Standard TT"/>
                    <a:ea typeface="Old Standard TT"/>
                    <a:cs typeface="Old Standard TT"/>
                    <a:sym typeface="Old Standard TT"/>
                  </a:rPr>
                  <a:t>Customer segments</a:t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">
                    <a:latin typeface="Old Standard TT"/>
                    <a:ea typeface="Old Standard TT"/>
                    <a:cs typeface="Old Standard TT"/>
                    <a:sym typeface="Old Standard TT"/>
                  </a:rPr>
                  <a:t>-Kmeans</a:t>
                </a:r>
                <a:endParaRPr>
                  <a:latin typeface="Old Standard TT"/>
                  <a:ea typeface="Old Standard TT"/>
                  <a:cs typeface="Old Standard TT"/>
                  <a:sym typeface="Old Standard TT"/>
                </a:endParaRPr>
              </a:p>
            </p:txBody>
          </p:sp>
          <p:grpSp>
            <p:nvGrpSpPr>
              <p:cNvPr id="344" name="Google Shape;344;p34"/>
              <p:cNvGrpSpPr/>
              <p:nvPr/>
            </p:nvGrpSpPr>
            <p:grpSpPr>
              <a:xfrm>
                <a:off x="3002013" y="3629950"/>
                <a:ext cx="1311175" cy="1258025"/>
                <a:chOff x="3697425" y="3782075"/>
                <a:chExt cx="1311175" cy="1258025"/>
              </a:xfrm>
            </p:grpSpPr>
            <p:sp>
              <p:nvSpPr>
                <p:cNvPr id="345" name="Google Shape;345;p34"/>
                <p:cNvSpPr/>
                <p:nvPr/>
              </p:nvSpPr>
              <p:spPr>
                <a:xfrm>
                  <a:off x="3891700" y="3782075"/>
                  <a:ext cx="516900" cy="471300"/>
                </a:xfrm>
                <a:prstGeom prst="ellipse">
                  <a:avLst/>
                </a:prstGeom>
                <a:solidFill>
                  <a:srgbClr val="FF0000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6" name="Google Shape;346;p34"/>
                <p:cNvSpPr/>
                <p:nvPr/>
              </p:nvSpPr>
              <p:spPr>
                <a:xfrm>
                  <a:off x="4408600" y="3853025"/>
                  <a:ext cx="516900" cy="471300"/>
                </a:xfrm>
                <a:prstGeom prst="ellipse">
                  <a:avLst/>
                </a:prstGeom>
                <a:solidFill>
                  <a:srgbClr val="4A86E8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7" name="Google Shape;347;p34"/>
                <p:cNvSpPr/>
                <p:nvPr/>
              </p:nvSpPr>
              <p:spPr>
                <a:xfrm>
                  <a:off x="4491700" y="4297625"/>
                  <a:ext cx="516900" cy="471300"/>
                </a:xfrm>
                <a:prstGeom prst="ellipse">
                  <a:avLst/>
                </a:prstGeom>
                <a:solidFill>
                  <a:srgbClr val="00FF00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8" name="Google Shape;348;p34"/>
                <p:cNvSpPr/>
                <p:nvPr/>
              </p:nvSpPr>
              <p:spPr>
                <a:xfrm>
                  <a:off x="3697425" y="4214300"/>
                  <a:ext cx="516900" cy="471300"/>
                </a:xfrm>
                <a:prstGeom prst="ellipse">
                  <a:avLst/>
                </a:prstGeom>
                <a:solidFill>
                  <a:srgbClr val="FF9900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  <p:sp>
              <p:nvSpPr>
                <p:cNvPr id="349" name="Google Shape;349;p34"/>
                <p:cNvSpPr/>
                <p:nvPr/>
              </p:nvSpPr>
              <p:spPr>
                <a:xfrm>
                  <a:off x="4055100" y="4568800"/>
                  <a:ext cx="516900" cy="471300"/>
                </a:xfrm>
                <a:prstGeom prst="ellipse">
                  <a:avLst/>
                </a:prstGeom>
                <a:solidFill>
                  <a:srgbClr val="9900FF"/>
                </a:solidFill>
                <a:ln cap="flat" cmpd="sng" w="9525">
                  <a:solidFill>
                    <a:schemeClr val="dk2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ctr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t/>
                  </a:r>
                  <a:endParaRPr/>
                </a:p>
              </p:txBody>
            </p:sp>
          </p:grpSp>
          <p:grpSp>
            <p:nvGrpSpPr>
              <p:cNvPr id="350" name="Google Shape;350;p34"/>
              <p:cNvGrpSpPr/>
              <p:nvPr/>
            </p:nvGrpSpPr>
            <p:grpSpPr>
              <a:xfrm>
                <a:off x="431700" y="1982350"/>
                <a:ext cx="5205600" cy="860700"/>
                <a:chOff x="2946300" y="1982350"/>
                <a:chExt cx="5205600" cy="860700"/>
              </a:xfrm>
            </p:grpSpPr>
            <p:sp>
              <p:nvSpPr>
                <p:cNvPr id="351" name="Google Shape;351;p34"/>
                <p:cNvSpPr txBox="1"/>
                <p:nvPr/>
              </p:nvSpPr>
              <p:spPr>
                <a:xfrm>
                  <a:off x="2946300" y="1982350"/>
                  <a:ext cx="3250800" cy="8607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b="1" lang="en" u="sng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Sendgrid Email Marketing Campaign</a:t>
                  </a:r>
                  <a:r>
                    <a:rPr lang="en" u="sng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 </a:t>
                  </a:r>
                  <a:endParaRPr u="sng">
                    <a:latin typeface="Old Standard TT"/>
                    <a:ea typeface="Old Standard TT"/>
                    <a:cs typeface="Old Standard TT"/>
                    <a:sym typeface="Old Standard TT"/>
                  </a:endParaRPr>
                </a:p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-MBA</a:t>
                  </a:r>
                  <a:endParaRPr>
                    <a:latin typeface="Old Standard TT"/>
                    <a:ea typeface="Old Standard TT"/>
                    <a:cs typeface="Old Standard TT"/>
                    <a:sym typeface="Old Standard TT"/>
                  </a:endParaRPr>
                </a:p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-A/B testing</a:t>
                  </a:r>
                  <a:endParaRPr>
                    <a:latin typeface="Old Standard TT"/>
                    <a:ea typeface="Old Standard TT"/>
                    <a:cs typeface="Old Standard TT"/>
                    <a:sym typeface="Old Standard TT"/>
                  </a:endParaRPr>
                </a:p>
              </p:txBody>
            </p:sp>
            <p:sp>
              <p:nvSpPr>
                <p:cNvPr id="352" name="Google Shape;352;p34"/>
                <p:cNvSpPr txBox="1"/>
                <p:nvPr/>
              </p:nvSpPr>
              <p:spPr>
                <a:xfrm>
                  <a:off x="6197100" y="1982350"/>
                  <a:ext cx="1954800" cy="860700"/>
                </a:xfrm>
                <a:prstGeom prst="rect">
                  <a:avLst/>
                </a:prstGeom>
                <a:noFill/>
                <a:ln cap="flat" cmpd="sng" w="9525">
                  <a:solidFill>
                    <a:srgbClr val="000000"/>
                  </a:solidFill>
                  <a:prstDash val="solid"/>
                  <a:round/>
                  <a:headEnd len="sm" w="sm" type="none"/>
                  <a:tailEnd len="sm" w="sm" type="none"/>
                </a:ln>
              </p:spPr>
              <p:txBody>
                <a:bodyPr anchorCtr="0" anchor="t" bIns="91425" lIns="91425" spcFirstLastPara="1" rIns="91425" wrap="square" tIns="91425">
                  <a:noAutofit/>
                </a:bodyPr>
                <a:lstStyle/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General Marketing</a:t>
                  </a:r>
                  <a:endParaRPr>
                    <a:latin typeface="Old Standard TT"/>
                    <a:ea typeface="Old Standard TT"/>
                    <a:cs typeface="Old Standard TT"/>
                    <a:sym typeface="Old Standard TT"/>
                  </a:endParaRPr>
                </a:p>
                <a:p>
                  <a:pPr indent="0" lvl="0" marL="0" rtl="0" algn="l">
                    <a:spcBef>
                      <a:spcPts val="0"/>
                    </a:spcBef>
                    <a:spcAft>
                      <a:spcPts val="0"/>
                    </a:spcAft>
                    <a:buNone/>
                  </a:pPr>
                  <a:r>
                    <a:rPr lang="en">
                      <a:latin typeface="Old Standard TT"/>
                      <a:ea typeface="Old Standard TT"/>
                      <a:cs typeface="Old Standard TT"/>
                      <a:sym typeface="Old Standard TT"/>
                    </a:rPr>
                    <a:t>-MBA</a:t>
                  </a:r>
                  <a:endParaRPr>
                    <a:latin typeface="Old Standard TT"/>
                    <a:ea typeface="Old Standard TT"/>
                    <a:cs typeface="Old Standard TT"/>
                    <a:sym typeface="Old Standard TT"/>
                  </a:endParaRPr>
                </a:p>
              </p:txBody>
            </p:sp>
          </p:grpSp>
          <p:sp>
            <p:nvSpPr>
              <p:cNvPr id="353" name="Google Shape;353;p34"/>
              <p:cNvSpPr/>
              <p:nvPr/>
            </p:nvSpPr>
            <p:spPr>
              <a:xfrm flipH="1" rot="5400000">
                <a:off x="5288650" y="1976050"/>
                <a:ext cx="1463400" cy="3250800"/>
              </a:xfrm>
              <a:prstGeom prst="bentArrow">
                <a:avLst>
                  <a:gd fmla="val 25000" name="adj1"/>
                  <a:gd fmla="val 25000" name="adj2"/>
                  <a:gd fmla="val 25000" name="adj3"/>
                  <a:gd fmla="val 43750" name="adj4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4" name="Google Shape;354;p34"/>
              <p:cNvSpPr/>
              <p:nvPr/>
            </p:nvSpPr>
            <p:spPr>
              <a:xfrm rot="1118159">
                <a:off x="3480435" y="2842341"/>
                <a:ext cx="135188" cy="851922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5" name="Google Shape;355;p34"/>
              <p:cNvSpPr/>
              <p:nvPr/>
            </p:nvSpPr>
            <p:spPr>
              <a:xfrm rot="-927360">
                <a:off x="3765173" y="2841144"/>
                <a:ext cx="135085" cy="974343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6" name="Google Shape;356;p34"/>
              <p:cNvSpPr/>
              <p:nvPr/>
            </p:nvSpPr>
            <p:spPr>
              <a:xfrm rot="790215">
                <a:off x="3470988" y="2843360"/>
                <a:ext cx="154052" cy="1304958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7" name="Google Shape;357;p34"/>
              <p:cNvSpPr/>
              <p:nvPr/>
            </p:nvSpPr>
            <p:spPr>
              <a:xfrm rot="-405713">
                <a:off x="3709031" y="2840397"/>
                <a:ext cx="135039" cy="1407511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  <p:sp>
            <p:nvSpPr>
              <p:cNvPr id="358" name="Google Shape;358;p34"/>
              <p:cNvSpPr/>
              <p:nvPr/>
            </p:nvSpPr>
            <p:spPr>
              <a:xfrm>
                <a:off x="3626550" y="2843046"/>
                <a:ext cx="135300" cy="1612200"/>
              </a:xfrm>
              <a:prstGeom prst="downArrow">
                <a:avLst>
                  <a:gd fmla="val 50000" name="adj1"/>
                  <a:gd fmla="val 50000" name="adj2"/>
                </a:avLst>
              </a:prstGeom>
              <a:solidFill>
                <a:srgbClr val="CCCCCC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rtl="0" algn="l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t/>
                </a:r>
                <a:endParaRPr/>
              </a:p>
            </p:txBody>
          </p:sp>
        </p:grpSp>
        <p:sp>
          <p:nvSpPr>
            <p:cNvPr id="359" name="Google Shape;359;p34"/>
            <p:cNvSpPr txBox="1"/>
            <p:nvPr/>
          </p:nvSpPr>
          <p:spPr>
            <a:xfrm>
              <a:off x="1804175" y="2571750"/>
              <a:ext cx="15024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en" u="sng">
                  <a:latin typeface="Old Standard TT"/>
                  <a:ea typeface="Old Standard TT"/>
                  <a:cs typeface="Old Standard TT"/>
                  <a:sym typeface="Old Standard TT"/>
                </a:rPr>
                <a:t>Marketing Dashboard</a:t>
              </a:r>
              <a:endParaRPr b="1" u="sng"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  <p:sp>
          <p:nvSpPr>
            <p:cNvPr id="360" name="Google Shape;360;p34"/>
            <p:cNvSpPr txBox="1"/>
            <p:nvPr/>
          </p:nvSpPr>
          <p:spPr>
            <a:xfrm>
              <a:off x="3807450" y="2114150"/>
              <a:ext cx="1856100" cy="3951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>
                  <a:latin typeface="Old Standard TT"/>
                  <a:ea typeface="Old Standard TT"/>
                  <a:cs typeface="Old Standard TT"/>
                  <a:sym typeface="Old Standard TT"/>
                </a:rPr>
                <a:t>Tailored marketing</a:t>
              </a:r>
              <a:endParaRPr>
                <a:latin typeface="Old Standard TT"/>
                <a:ea typeface="Old Standard TT"/>
                <a:cs typeface="Old Standard TT"/>
                <a:sym typeface="Old Standard TT"/>
              </a:endParaRPr>
            </a:p>
          </p:txBody>
        </p:sp>
      </p:grp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364" name="Shape 3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5" name="Google Shape;365;p3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Deployment</a:t>
            </a:r>
            <a:endParaRPr/>
          </a:p>
        </p:txBody>
      </p:sp>
      <p:sp>
        <p:nvSpPr>
          <p:cNvPr id="366" name="Google Shape;366;p35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-Marketing dashboard: 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3"/>
              </a:rPr>
              <a:t>https://public.tableau.com/profile/lim.yu.zheng#!/vizhome/UCI-retail-recommenderMarketing-Dashboard/Story1?publish=yes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-Mock e-commerce website with collaborative-filtering recommendation engine, and Market Basket Analysis recommendations:  </a:t>
            </a:r>
            <a:br>
              <a:rPr lang="en"/>
            </a:br>
            <a:r>
              <a:rPr lang="en" u="sng">
                <a:solidFill>
                  <a:schemeClr val="hlink"/>
                </a:solidFill>
                <a:hlinkClick r:id="rId4"/>
              </a:rPr>
              <a:t>http://uci-retail-recommender.herokuapp.com/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-Email marketing campaign control page is accessed by my id &amp; pswd, not shareable</a:t>
            </a:r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15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19100" lvl="0" marL="457200" rtl="0" algn="l">
              <a:spcBef>
                <a:spcPts val="0"/>
              </a:spcBef>
              <a:spcAft>
                <a:spcPts val="0"/>
              </a:spcAft>
              <a:buSzPts val="3000"/>
              <a:buAutoNum type="arabicPeriod"/>
            </a:pPr>
            <a:r>
              <a:rPr lang="en"/>
              <a:t>Business Problems</a:t>
            </a:r>
            <a:endParaRPr/>
          </a:p>
        </p:txBody>
      </p:sp>
      <p:sp>
        <p:nvSpPr>
          <p:cNvPr id="73" name="Google Shape;73;p15"/>
          <p:cNvSpPr txBox="1"/>
          <p:nvPr>
            <p:ph idx="1" type="body"/>
          </p:nvPr>
        </p:nvSpPr>
        <p:spPr>
          <a:xfrm>
            <a:off x="311700" y="1171600"/>
            <a:ext cx="7083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23850" lvl="0" marL="457200" rtl="0" algn="l">
              <a:spcBef>
                <a:spcPts val="110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Customer segmentation: </a:t>
            </a:r>
            <a:br>
              <a:rPr lang="en" sz="1500"/>
            </a:br>
            <a:r>
              <a:rPr lang="en" sz="1500"/>
              <a:t>How can we </a:t>
            </a:r>
            <a:r>
              <a:rPr b="1" lang="en" sz="1500" u="sng"/>
              <a:t>segment customers</a:t>
            </a:r>
            <a:r>
              <a:rPr lang="en" sz="1500"/>
              <a:t>, into different clusters, so as to </a:t>
            </a:r>
            <a:r>
              <a:rPr b="1" lang="en" sz="1500" u="sng"/>
              <a:t>deliver tailored marketing strategies</a:t>
            </a:r>
            <a:r>
              <a:rPr lang="en" sz="1500"/>
              <a:t>, so as to </a:t>
            </a:r>
            <a:r>
              <a:rPr b="1" lang="en" sz="1500" u="sng"/>
              <a:t>minimise promotional costs/retain loyal customers/raise revenue</a:t>
            </a:r>
            <a:r>
              <a:rPr lang="en" sz="1500"/>
              <a:t>?</a:t>
            </a:r>
            <a:br>
              <a:rPr lang="en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Product Recommendation: </a:t>
            </a:r>
            <a:br>
              <a:rPr lang="en" sz="1500"/>
            </a:br>
            <a:r>
              <a:rPr lang="en" sz="1500"/>
              <a:t>How can we also </a:t>
            </a:r>
            <a:r>
              <a:rPr b="1" lang="en" sz="1500" u="sng"/>
              <a:t>make personalised product recommendations</a:t>
            </a:r>
            <a:r>
              <a:rPr lang="en" sz="1500"/>
              <a:t>, so as to </a:t>
            </a:r>
            <a:r>
              <a:rPr b="1" lang="en" sz="1500" u="sng"/>
              <a:t>raise revenue</a:t>
            </a:r>
            <a:r>
              <a:rPr lang="en" sz="1500"/>
              <a:t>?</a:t>
            </a:r>
            <a:br>
              <a:rPr lang="en" sz="1500"/>
            </a:br>
            <a:endParaRPr sz="1500"/>
          </a:p>
          <a:p>
            <a:pPr indent="-323850" lvl="0" marL="457200" rtl="0" algn="l">
              <a:spcBef>
                <a:spcPts val="0"/>
              </a:spcBef>
              <a:spcAft>
                <a:spcPts val="0"/>
              </a:spcAft>
              <a:buSzPts val="1500"/>
              <a:buAutoNum type="arabicPeriod"/>
            </a:pPr>
            <a:r>
              <a:rPr lang="en" sz="1500"/>
              <a:t>Continued customer engagement: </a:t>
            </a:r>
            <a:br>
              <a:rPr lang="en" sz="1500"/>
            </a:br>
            <a:r>
              <a:rPr lang="en" sz="1500"/>
              <a:t>How can we FURTHER </a:t>
            </a:r>
            <a:r>
              <a:rPr b="1" lang="en" sz="1500" u="sng"/>
              <a:t>engage customers through email/promotion campaigns</a:t>
            </a:r>
            <a:r>
              <a:rPr lang="en" sz="1500"/>
              <a:t>, so as to </a:t>
            </a:r>
            <a:r>
              <a:rPr b="1" lang="en" sz="1500" u="sng"/>
              <a:t>raise revenue</a:t>
            </a:r>
            <a:r>
              <a:rPr lang="en" sz="1500"/>
              <a:t>?</a:t>
            </a:r>
            <a:endParaRPr sz="1500"/>
          </a:p>
          <a:p>
            <a:pPr indent="0" lvl="0" marL="0" rtl="0" algn="l">
              <a:spcBef>
                <a:spcPts val="700"/>
              </a:spcBef>
              <a:spcAft>
                <a:spcPts val="1600"/>
              </a:spcAft>
              <a:buNone/>
            </a:pPr>
            <a:r>
              <a:t/>
            </a:r>
            <a:endParaRPr sz="1500"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681900" y="1593195"/>
            <a:ext cx="1147950" cy="754255"/>
          </a:xfrm>
          <a:prstGeom prst="rect">
            <a:avLst/>
          </a:prstGeom>
          <a:noFill/>
          <a:ln>
            <a:noFill/>
          </a:ln>
        </p:spPr>
      </p:pic>
      <p:pic>
        <p:nvPicPr>
          <p:cNvPr id="75" name="Google Shape;75;p15"/>
          <p:cNvPicPr preferRelativeResize="0"/>
          <p:nvPr/>
        </p:nvPicPr>
        <p:blipFill rotWithShape="1">
          <a:blip r:embed="rId4">
            <a:alphaModFix/>
          </a:blip>
          <a:srcRect b="14525" l="-7339" r="7340" t="-7341"/>
          <a:stretch/>
        </p:blipFill>
        <p:spPr>
          <a:xfrm>
            <a:off x="7676501" y="2738656"/>
            <a:ext cx="1133700" cy="722169"/>
          </a:xfrm>
          <a:prstGeom prst="rect">
            <a:avLst/>
          </a:prstGeom>
          <a:noFill/>
          <a:ln>
            <a:noFill/>
          </a:ln>
        </p:spPr>
      </p:pic>
      <p:pic>
        <p:nvPicPr>
          <p:cNvPr id="76" name="Google Shape;76;p15"/>
          <p:cNvPicPr preferRelativeResize="0"/>
          <p:nvPr/>
        </p:nvPicPr>
        <p:blipFill rotWithShape="1">
          <a:blip r:embed="rId5">
            <a:alphaModFix/>
          </a:blip>
          <a:srcRect b="13805" l="14031" r="23523" t="9413"/>
          <a:stretch/>
        </p:blipFill>
        <p:spPr>
          <a:xfrm>
            <a:off x="7758100" y="3914100"/>
            <a:ext cx="975902" cy="7984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P1. Customer Segmentation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Approach: RFM, Kmeans, DB-Scan</a:t>
            </a:r>
            <a:br>
              <a:rPr lang="en"/>
            </a:br>
            <a:r>
              <a:rPr lang="en"/>
              <a:t>Evaluation: Elbow method, Silhouette Score</a:t>
            </a:r>
            <a:br>
              <a:rPr lang="en"/>
            </a:br>
            <a:r>
              <a:rPr lang="en"/>
              <a:t>Conclusion: </a:t>
            </a:r>
            <a:r>
              <a:rPr b="1" lang="en"/>
              <a:t>Kmeans’</a:t>
            </a:r>
            <a:r>
              <a:rPr b="1" lang="en"/>
              <a:t> </a:t>
            </a:r>
            <a:r>
              <a:rPr b="1" lang="en" u="sng"/>
              <a:t>5 clusters </a:t>
            </a:r>
            <a:r>
              <a:rPr b="1" lang="en" u="sng"/>
              <a:t>best</a:t>
            </a:r>
            <a:r>
              <a:rPr b="1" lang="en"/>
              <a:t> (Silhouette score: </a:t>
            </a:r>
            <a:r>
              <a:rPr b="1" lang="en" u="sng"/>
              <a:t>0.58</a:t>
            </a:r>
            <a:r>
              <a:rPr b="1" lang="en"/>
              <a:t>)</a:t>
            </a:r>
            <a:endParaRPr b="1"/>
          </a:p>
        </p:txBody>
      </p:sp>
      <p:graphicFrame>
        <p:nvGraphicFramePr>
          <p:cNvPr id="83" name="Google Shape;83;p16"/>
          <p:cNvGraphicFramePr/>
          <p:nvPr/>
        </p:nvGraphicFramePr>
        <p:xfrm>
          <a:off x="2185800" y="2455050"/>
          <a:ext cx="3000000" cy="3000000"/>
        </p:xfrm>
        <a:graphic>
          <a:graphicData uri="http://schemas.openxmlformats.org/drawingml/2006/table">
            <a:tbl>
              <a:tblPr>
                <a:noFill/>
                <a:tableStyleId>{DBC49452-A4B6-4C3C-BC5C-9A2B6C32F600}</a:tableStyleId>
              </a:tblPr>
              <a:tblGrid>
                <a:gridCol w="1012175"/>
                <a:gridCol w="1012175"/>
                <a:gridCol w="384975"/>
                <a:gridCol w="1143650"/>
                <a:gridCol w="384975"/>
                <a:gridCol w="1044550"/>
                <a:gridCol w="417300"/>
                <a:gridCol w="913000"/>
              </a:tblGrid>
              <a:tr h="958625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t/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Recency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(days since last purchase)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R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Freq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(no. of transactions)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F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Monetary</a:t>
                      </a:r>
                      <a:endParaRPr sz="1300"/>
                    </a:p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(total spend)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M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RFM combined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386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Person A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$10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111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37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Person B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7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$7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222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37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Person C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7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$3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333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  <a:tr h="3734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>
                          <a:solidFill>
                            <a:schemeClr val="dk1"/>
                          </a:solidFill>
                        </a:rPr>
                        <a:t>Person D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10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$0</a:t>
                      </a:r>
                      <a:endParaRPr sz="1300"/>
                    </a:p>
                  </a:txBody>
                  <a:tcPr marT="91425" marB="91425" marR="91425" marL="91425"/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EFEFEF"/>
                    </a:solidFill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1300"/>
                        <a:t>444</a:t>
                      </a:r>
                      <a:endParaRPr sz="1300"/>
                    </a:p>
                  </a:txBody>
                  <a:tcPr marT="91425" marB="91425" marR="91425" marL="91425">
                    <a:solidFill>
                      <a:srgbClr val="B7B7B7"/>
                    </a:solidFill>
                  </a:tcPr>
                </a:tc>
              </a:tr>
            </a:tbl>
          </a:graphicData>
        </a:graphic>
      </p:graphicFrame>
      <p:sp>
        <p:nvSpPr>
          <p:cNvPr id="84" name="Google Shape;84;p16"/>
          <p:cNvSpPr txBox="1"/>
          <p:nvPr/>
        </p:nvSpPr>
        <p:spPr>
          <a:xfrm>
            <a:off x="624725" y="2839325"/>
            <a:ext cx="1331100" cy="1134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RFM: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Split into eg. 4 quartiles, then rank based on %tile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85" name="Google Shape;85;p16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6464125" y="1738825"/>
            <a:ext cx="2584200" cy="536100"/>
          </a:xfrm>
          <a:prstGeom prst="rect">
            <a:avLst/>
          </a:prstGeom>
          <a:solidFill>
            <a:srgbClr val="FF9900"/>
          </a:solidFill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u="sng">
                <a:solidFill>
                  <a:schemeClr val="hlink"/>
                </a:solidFill>
                <a:latin typeface="Old Standard TT"/>
                <a:ea typeface="Old Standard TT"/>
                <a:cs typeface="Old Standard TT"/>
                <a:sym typeface="Old Standard TT"/>
                <a:hlinkClick r:id="rId3"/>
              </a:rPr>
              <a:t>Marketing Dashboard deployed online on ‘Tableau Public’</a:t>
            </a:r>
            <a:endParaRPr u="sng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1" name="Google Shape;91;p17"/>
          <p:cNvPicPr preferRelativeResize="0"/>
          <p:nvPr/>
        </p:nvPicPr>
        <p:blipFill rotWithShape="1">
          <a:blip r:embed="rId3">
            <a:alphaModFix/>
          </a:blip>
          <a:srcRect b="24350" l="15990" r="16936" t="54244"/>
          <a:stretch/>
        </p:blipFill>
        <p:spPr>
          <a:xfrm>
            <a:off x="2399526" y="1095400"/>
            <a:ext cx="5012002" cy="899699"/>
          </a:xfrm>
          <a:prstGeom prst="rect">
            <a:avLst/>
          </a:prstGeom>
          <a:noFill/>
          <a:ln>
            <a:noFill/>
          </a:ln>
        </p:spPr>
      </p:pic>
      <p:sp>
        <p:nvSpPr>
          <p:cNvPr id="92" name="Google Shape;92;p17"/>
          <p:cNvSpPr txBox="1"/>
          <p:nvPr>
            <p:ph idx="1" type="body"/>
          </p:nvPr>
        </p:nvSpPr>
        <p:spPr>
          <a:xfrm>
            <a:off x="311700" y="1171600"/>
            <a:ext cx="8520600" cy="3777900"/>
          </a:xfrm>
          <a:prstGeom prst="rect">
            <a:avLst/>
          </a:prstGeom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u="sng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br>
              <a:rPr lang="en"/>
            </a:br>
            <a:r>
              <a:rPr lang="en" sz="1700"/>
              <a:t>-removed</a:t>
            </a:r>
            <a:r>
              <a:rPr lang="en" sz="1700"/>
              <a:t> </a:t>
            </a:r>
            <a:r>
              <a:rPr lang="en" sz="1700">
                <a:solidFill>
                  <a:srgbClr val="FF0000"/>
                </a:solidFill>
              </a:rPr>
              <a:t>nulls for CustomerID</a:t>
            </a:r>
            <a:r>
              <a:rPr lang="en" sz="1700"/>
              <a:t>, because without ID we can’t identify them</a:t>
            </a:r>
            <a:br>
              <a:rPr lang="en" sz="1700"/>
            </a:br>
            <a:r>
              <a:rPr lang="en" sz="1700"/>
              <a:t>-</a:t>
            </a:r>
            <a:r>
              <a:rPr lang="en" sz="1700"/>
              <a:t>removed duplicated rows</a:t>
            </a:r>
            <a:br>
              <a:rPr lang="en" sz="1700"/>
            </a:br>
            <a:r>
              <a:rPr lang="en" sz="1700">
                <a:solidFill>
                  <a:srgbClr val="0000FF"/>
                </a:solidFill>
              </a:rPr>
              <a:t>-identical products have variations in StockCode/</a:t>
            </a:r>
            <a:r>
              <a:rPr lang="en" sz="1700">
                <a:solidFill>
                  <a:srgbClr val="00FFFF"/>
                </a:solidFill>
              </a:rPr>
              <a:t>Description</a:t>
            </a:r>
            <a:r>
              <a:rPr lang="en" sz="1700"/>
              <a:t>, hence c</a:t>
            </a:r>
            <a:r>
              <a:rPr lang="en" sz="1700"/>
              <a:t>ommonized StockCode, Description for such products</a:t>
            </a:r>
            <a:br>
              <a:rPr lang="en" sz="1700"/>
            </a:br>
            <a:r>
              <a:rPr lang="en" sz="1700"/>
              <a:t>-Some product purchases have a mix of +ve/</a:t>
            </a:r>
            <a:r>
              <a:rPr lang="en" sz="1700">
                <a:solidFill>
                  <a:srgbClr val="FF00FF"/>
                </a:solidFill>
              </a:rPr>
              <a:t>-ve Quantities</a:t>
            </a:r>
            <a:r>
              <a:rPr lang="en" sz="1700"/>
              <a:t>, hence summed Customers’ purchases for each product, and removed those that are still sum -ve</a:t>
            </a:r>
            <a:br>
              <a:rPr lang="en" sz="1700"/>
            </a:br>
            <a:r>
              <a:rPr lang="en" sz="1700"/>
              <a:t>-created TotalPrice column, via UnitPrice x Summed Quantity</a:t>
            </a:r>
            <a:br>
              <a:rPr lang="en" sz="1700"/>
            </a:br>
            <a:r>
              <a:rPr lang="en" sz="1700"/>
              <a:t>-created Year, Month columns from InvoiceDate</a:t>
            </a:r>
            <a:br>
              <a:rPr lang="en" sz="1700"/>
            </a:br>
            <a:r>
              <a:rPr lang="en" sz="1700"/>
              <a:t>-created R,F,M columns for each customer</a:t>
            </a:r>
            <a:br>
              <a:rPr lang="en" sz="1700"/>
            </a:br>
            <a:r>
              <a:rPr lang="en" sz="1700"/>
              <a:t>-scaled R,F,M values (for Kmeans, DB-Scan)</a:t>
            </a:r>
            <a:endParaRPr sz="17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u="sng"/>
          </a:p>
        </p:txBody>
      </p:sp>
      <p:sp>
        <p:nvSpPr>
          <p:cNvPr id="93" name="Google Shape;93;p17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EDA, Data cleaning, Feature Engineering</a:t>
            </a:r>
            <a:endParaRPr/>
          </a:p>
        </p:txBody>
      </p:sp>
      <p:sp>
        <p:nvSpPr>
          <p:cNvPr id="94" name="Google Shape;94;p17"/>
          <p:cNvSpPr txBox="1"/>
          <p:nvPr/>
        </p:nvSpPr>
        <p:spPr>
          <a:xfrm>
            <a:off x="1216325" y="1238650"/>
            <a:ext cx="1183200" cy="613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Original dataset: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95" name="Google Shape;95;p17"/>
          <p:cNvPicPr preferRelativeResize="0"/>
          <p:nvPr/>
        </p:nvPicPr>
        <p:blipFill rotWithShape="1">
          <a:blip r:embed="rId3">
            <a:alphaModFix/>
          </a:blip>
          <a:srcRect b="63080" l="33644" r="55479" t="41971"/>
          <a:stretch/>
        </p:blipFill>
        <p:spPr>
          <a:xfrm flipH="1" rot="10800000">
            <a:off x="3555750" y="1893576"/>
            <a:ext cx="406474" cy="106199"/>
          </a:xfrm>
          <a:prstGeom prst="rect">
            <a:avLst/>
          </a:prstGeom>
          <a:noFill/>
          <a:ln>
            <a:noFill/>
          </a:ln>
        </p:spPr>
      </p:pic>
      <p:pic>
        <p:nvPicPr>
          <p:cNvPr id="96" name="Google Shape;96;p17"/>
          <p:cNvPicPr preferRelativeResize="0"/>
          <p:nvPr/>
        </p:nvPicPr>
        <p:blipFill rotWithShape="1">
          <a:blip r:embed="rId3">
            <a:alphaModFix/>
          </a:blip>
          <a:srcRect b="31487" l="31324" r="55061" t="65384"/>
          <a:stretch/>
        </p:blipFill>
        <p:spPr>
          <a:xfrm>
            <a:off x="3857625" y="1879875"/>
            <a:ext cx="1017274" cy="131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7" name="Google Shape;97;p17"/>
          <p:cNvPicPr preferRelativeResize="0"/>
          <p:nvPr/>
        </p:nvPicPr>
        <p:blipFill rotWithShape="1">
          <a:blip r:embed="rId3">
            <a:alphaModFix/>
          </a:blip>
          <a:srcRect b="31685" l="27588" r="69331" t="65186"/>
          <a:stretch/>
        </p:blipFill>
        <p:spPr>
          <a:xfrm>
            <a:off x="3264463" y="1862379"/>
            <a:ext cx="230102" cy="131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7"/>
          <p:cNvPicPr preferRelativeResize="0"/>
          <p:nvPr/>
        </p:nvPicPr>
        <p:blipFill rotWithShape="1">
          <a:blip r:embed="rId3">
            <a:alphaModFix/>
          </a:blip>
          <a:srcRect b="35029" l="27109" r="69985" t="61059"/>
          <a:stretch/>
        </p:blipFill>
        <p:spPr>
          <a:xfrm>
            <a:off x="3264475" y="1675225"/>
            <a:ext cx="230102" cy="164400"/>
          </a:xfrm>
          <a:prstGeom prst="rect">
            <a:avLst/>
          </a:prstGeom>
          <a:noFill/>
          <a:ln>
            <a:noFill/>
          </a:ln>
        </p:spPr>
      </p:pic>
      <p:pic>
        <p:nvPicPr>
          <p:cNvPr id="99" name="Google Shape;99;p17"/>
          <p:cNvPicPr preferRelativeResize="0"/>
          <p:nvPr/>
        </p:nvPicPr>
        <p:blipFill rotWithShape="1">
          <a:blip r:embed="rId3">
            <a:alphaModFix/>
          </a:blip>
          <a:srcRect b="35029" l="30883" r="49717" t="61059"/>
          <a:stretch/>
        </p:blipFill>
        <p:spPr>
          <a:xfrm>
            <a:off x="3505373" y="1687978"/>
            <a:ext cx="1449475" cy="164400"/>
          </a:xfrm>
          <a:prstGeom prst="rect">
            <a:avLst/>
          </a:prstGeom>
          <a:noFill/>
          <a:ln>
            <a:noFill/>
          </a:ln>
        </p:spPr>
      </p:pic>
      <p:sp>
        <p:nvSpPr>
          <p:cNvPr id="100" name="Google Shape;100;p17"/>
          <p:cNvSpPr/>
          <p:nvPr/>
        </p:nvSpPr>
        <p:spPr>
          <a:xfrm>
            <a:off x="5028750" y="1228900"/>
            <a:ext cx="230100" cy="766200"/>
          </a:xfrm>
          <a:prstGeom prst="rect">
            <a:avLst/>
          </a:prstGeom>
          <a:noFill/>
          <a:ln cap="flat" cmpd="sng" w="9525">
            <a:solidFill>
              <a:srgbClr val="FF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1" name="Google Shape;101;p17"/>
          <p:cNvSpPr/>
          <p:nvPr/>
        </p:nvSpPr>
        <p:spPr>
          <a:xfrm>
            <a:off x="6524150" y="1713325"/>
            <a:ext cx="312300" cy="1137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2" name="Google Shape;102;p17"/>
          <p:cNvSpPr/>
          <p:nvPr/>
        </p:nvSpPr>
        <p:spPr>
          <a:xfrm>
            <a:off x="3188275" y="1388725"/>
            <a:ext cx="1741800" cy="1644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3" name="Google Shape;103;p17"/>
          <p:cNvSpPr/>
          <p:nvPr/>
        </p:nvSpPr>
        <p:spPr>
          <a:xfrm>
            <a:off x="3264475" y="1845925"/>
            <a:ext cx="1741800" cy="164400"/>
          </a:xfrm>
          <a:prstGeom prst="rect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4" name="Google Shape;104;p17"/>
          <p:cNvSpPr/>
          <p:nvPr/>
        </p:nvSpPr>
        <p:spPr>
          <a:xfrm>
            <a:off x="3264475" y="1541125"/>
            <a:ext cx="1741800" cy="164400"/>
          </a:xfrm>
          <a:prstGeom prst="rect">
            <a:avLst/>
          </a:prstGeom>
          <a:noFill/>
          <a:ln cap="flat" cmpd="sng" w="9525">
            <a:solidFill>
              <a:srgbClr val="00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5" name="Google Shape;105;p17"/>
          <p:cNvSpPr/>
          <p:nvPr/>
        </p:nvSpPr>
        <p:spPr>
          <a:xfrm>
            <a:off x="3188275" y="1693525"/>
            <a:ext cx="1741800" cy="164400"/>
          </a:xfrm>
          <a:prstGeom prst="rect">
            <a:avLst/>
          </a:prstGeom>
          <a:noFill/>
          <a:ln cap="flat" cmpd="sng" w="9525">
            <a:solidFill>
              <a:srgbClr val="0000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17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18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Post-cleaning EDA</a:t>
            </a:r>
            <a:endParaRPr/>
          </a:p>
        </p:txBody>
      </p:sp>
      <p:sp>
        <p:nvSpPr>
          <p:cNvPr id="112" name="Google Shape;112;p18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3" name="Google Shape;113;p18"/>
          <p:cNvPicPr preferRelativeResize="0"/>
          <p:nvPr/>
        </p:nvPicPr>
        <p:blipFill rotWithShape="1">
          <a:blip r:embed="rId3">
            <a:alphaModFix/>
          </a:blip>
          <a:srcRect b="30337" l="16177" r="58662" t="54086"/>
          <a:stretch/>
        </p:blipFill>
        <p:spPr>
          <a:xfrm>
            <a:off x="299338" y="1171588"/>
            <a:ext cx="2831525" cy="9859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4" name="Google Shape;114;p18"/>
          <p:cNvPicPr preferRelativeResize="0"/>
          <p:nvPr/>
        </p:nvPicPr>
        <p:blipFill rotWithShape="1">
          <a:blip r:embed="rId4">
            <a:alphaModFix/>
          </a:blip>
          <a:srcRect b="20742" l="17157" r="11678" t="35807"/>
          <a:stretch/>
        </p:blipFill>
        <p:spPr>
          <a:xfrm>
            <a:off x="4247525" y="1171610"/>
            <a:ext cx="4584773" cy="1574551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18"/>
          <p:cNvPicPr preferRelativeResize="0"/>
          <p:nvPr/>
        </p:nvPicPr>
        <p:blipFill rotWithShape="1">
          <a:blip r:embed="rId5">
            <a:alphaModFix/>
          </a:blip>
          <a:srcRect b="31889" l="16930" r="50541" t="29773"/>
          <a:stretch/>
        </p:blipFill>
        <p:spPr>
          <a:xfrm>
            <a:off x="6165100" y="3172786"/>
            <a:ext cx="2667202" cy="1768314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18"/>
          <p:cNvPicPr preferRelativeResize="0"/>
          <p:nvPr/>
        </p:nvPicPr>
        <p:blipFill rotWithShape="1">
          <a:blip r:embed="rId6">
            <a:alphaModFix/>
          </a:blip>
          <a:srcRect b="46984" l="16471" r="64625" t="47995"/>
          <a:stretch/>
        </p:blipFill>
        <p:spPr>
          <a:xfrm>
            <a:off x="3130850" y="3024938"/>
            <a:ext cx="2067269" cy="319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18"/>
          <p:cNvPicPr preferRelativeResize="0"/>
          <p:nvPr/>
        </p:nvPicPr>
        <p:blipFill rotWithShape="1">
          <a:blip r:embed="rId7">
            <a:alphaModFix/>
          </a:blip>
          <a:srcRect b="24675" l="16248" r="56309" t="48961"/>
          <a:stretch/>
        </p:blipFill>
        <p:spPr>
          <a:xfrm>
            <a:off x="299350" y="3585125"/>
            <a:ext cx="2509402" cy="1355975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p18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idx="1" type="body"/>
          </p:nvPr>
        </p:nvSpPr>
        <p:spPr>
          <a:xfrm>
            <a:off x="311700" y="1171600"/>
            <a:ext cx="85206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br>
              <a:rPr lang="en"/>
            </a:br>
            <a:r>
              <a:rPr lang="en"/>
              <a:t>Downsides:</a:t>
            </a:r>
            <a:br>
              <a:rPr lang="en"/>
            </a:br>
            <a:r>
              <a:rPr lang="en"/>
              <a:t>-</a:t>
            </a:r>
            <a:r>
              <a:rPr lang="en"/>
              <a:t>very similar spenders at edge of eg. </a:t>
            </a:r>
            <a:r>
              <a:rPr lang="en">
                <a:solidFill>
                  <a:srgbClr val="FF0000"/>
                </a:solidFill>
              </a:rPr>
              <a:t>M tiers 1&amp;2</a:t>
            </a:r>
            <a:r>
              <a:rPr lang="en"/>
              <a:t>, may wrongfully be sorted into different groups</a:t>
            </a:r>
            <a:br>
              <a:rPr lang="en"/>
            </a:br>
            <a:r>
              <a:rPr lang="en"/>
              <a:t>-HUUUGE no. of groups (up to 4x4x4=64 combinations) </a:t>
            </a:r>
            <a:r>
              <a:rPr lang="en"/>
              <a:t>to manage </a:t>
            </a:r>
            <a:r>
              <a:rPr lang="en"/>
              <a:t>for marketing team</a:t>
            </a:r>
            <a:endParaRPr/>
          </a:p>
        </p:txBody>
      </p:sp>
      <p:grpSp>
        <p:nvGrpSpPr>
          <p:cNvPr id="124" name="Google Shape;124;p19"/>
          <p:cNvGrpSpPr/>
          <p:nvPr/>
        </p:nvGrpSpPr>
        <p:grpSpPr>
          <a:xfrm>
            <a:off x="625558" y="1011626"/>
            <a:ext cx="4742429" cy="1041257"/>
            <a:chOff x="387900" y="982026"/>
            <a:chExt cx="4979974" cy="1230800"/>
          </a:xfrm>
        </p:grpSpPr>
        <p:pic>
          <p:nvPicPr>
            <p:cNvPr id="125" name="Google Shape;125;p19"/>
            <p:cNvPicPr preferRelativeResize="0"/>
            <p:nvPr/>
          </p:nvPicPr>
          <p:blipFill rotWithShape="1">
            <a:blip r:embed="rId3">
              <a:alphaModFix/>
            </a:blip>
            <a:srcRect b="39688" l="16667" r="55297" t="35391"/>
            <a:stretch/>
          </p:blipFill>
          <p:spPr>
            <a:xfrm>
              <a:off x="2886936" y="1019007"/>
              <a:ext cx="2480938" cy="117076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26" name="Google Shape;126;p19"/>
            <p:cNvSpPr/>
            <p:nvPr/>
          </p:nvSpPr>
          <p:spPr>
            <a:xfrm>
              <a:off x="2454750" y="1442375"/>
              <a:ext cx="363000" cy="378000"/>
            </a:xfrm>
            <a:prstGeom prst="rightArrow">
              <a:avLst>
                <a:gd fmla="val 50000" name="adj1"/>
                <a:gd fmla="val 50000" name="adj2"/>
              </a:avLst>
            </a:prstGeom>
            <a:solidFill>
              <a:srgbClr val="0000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grpSp>
          <p:nvGrpSpPr>
            <p:cNvPr id="127" name="Google Shape;127;p19"/>
            <p:cNvGrpSpPr/>
            <p:nvPr/>
          </p:nvGrpSpPr>
          <p:grpSpPr>
            <a:xfrm>
              <a:off x="387900" y="982026"/>
              <a:ext cx="2003798" cy="1230800"/>
              <a:chOff x="387900" y="982026"/>
              <a:chExt cx="2003798" cy="1230800"/>
            </a:xfrm>
          </p:grpSpPr>
          <p:pic>
            <p:nvPicPr>
              <p:cNvPr id="128" name="Google Shape;128;p19"/>
              <p:cNvPicPr preferRelativeResize="0"/>
              <p:nvPr/>
            </p:nvPicPr>
            <p:blipFill rotWithShape="1">
              <a:blip r:embed="rId4">
                <a:alphaModFix/>
              </a:blip>
              <a:srcRect b="27780" l="16713" r="60641" t="46021"/>
              <a:stretch/>
            </p:blipFill>
            <p:spPr>
              <a:xfrm>
                <a:off x="387900" y="982026"/>
                <a:ext cx="2003798" cy="1230800"/>
              </a:xfrm>
              <a:prstGeom prst="rect">
                <a:avLst/>
              </a:prstGeom>
              <a:noFill/>
              <a:ln>
                <a:noFill/>
              </a:ln>
            </p:spPr>
          </p:pic>
          <p:grpSp>
            <p:nvGrpSpPr>
              <p:cNvPr id="129" name="Google Shape;129;p19"/>
              <p:cNvGrpSpPr/>
              <p:nvPr/>
            </p:nvGrpSpPr>
            <p:grpSpPr>
              <a:xfrm>
                <a:off x="1959450" y="2050876"/>
                <a:ext cx="363000" cy="138910"/>
                <a:chOff x="2502375" y="2432851"/>
                <a:chExt cx="363000" cy="138910"/>
              </a:xfrm>
            </p:grpSpPr>
            <p:pic>
              <p:nvPicPr>
                <p:cNvPr id="130" name="Google Shape;130;p19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35277" l="34474" r="61423" t="61766"/>
                <a:stretch/>
              </p:blipFill>
              <p:spPr>
                <a:xfrm>
                  <a:off x="2502375" y="2432851"/>
                  <a:ext cx="363000" cy="1388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  <p:pic>
              <p:nvPicPr>
                <p:cNvPr id="131" name="Google Shape;131;p19"/>
                <p:cNvPicPr preferRelativeResize="0"/>
                <p:nvPr/>
              </p:nvPicPr>
              <p:blipFill rotWithShape="1">
                <a:blip r:embed="rId4">
                  <a:alphaModFix/>
                </a:blip>
                <a:srcRect b="35277" l="37196" r="61734" t="61766"/>
                <a:stretch/>
              </p:blipFill>
              <p:spPr>
                <a:xfrm>
                  <a:off x="2627900" y="2432862"/>
                  <a:ext cx="94589" cy="138899"/>
                </a:xfrm>
                <a:prstGeom prst="rect">
                  <a:avLst/>
                </a:prstGeom>
                <a:noFill/>
                <a:ln>
                  <a:noFill/>
                </a:ln>
              </p:spPr>
            </p:pic>
          </p:grpSp>
        </p:grpSp>
      </p:grpSp>
      <p:sp>
        <p:nvSpPr>
          <p:cNvPr id="132" name="Google Shape;132;p19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RFM (baseline model)</a:t>
            </a:r>
            <a:endParaRPr/>
          </a:p>
        </p:txBody>
      </p:sp>
      <p:sp>
        <p:nvSpPr>
          <p:cNvPr id="133" name="Google Shape;133;p19"/>
          <p:cNvSpPr/>
          <p:nvPr/>
        </p:nvSpPr>
        <p:spPr>
          <a:xfrm>
            <a:off x="2117800" y="1638300"/>
            <a:ext cx="372300" cy="120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4" name="Google Shape;134;p19"/>
          <p:cNvSpPr/>
          <p:nvPr/>
        </p:nvSpPr>
        <p:spPr>
          <a:xfrm>
            <a:off x="4604264" y="1638300"/>
            <a:ext cx="372300" cy="120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5" name="Google Shape;135;p19"/>
          <p:cNvSpPr/>
          <p:nvPr/>
        </p:nvSpPr>
        <p:spPr>
          <a:xfrm>
            <a:off x="2117800" y="1929110"/>
            <a:ext cx="372300" cy="120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6" name="Google Shape;136;p19"/>
          <p:cNvSpPr/>
          <p:nvPr/>
        </p:nvSpPr>
        <p:spPr>
          <a:xfrm>
            <a:off x="4604264" y="1929110"/>
            <a:ext cx="372300" cy="120000"/>
          </a:xfrm>
          <a:prstGeom prst="rect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7" name="Google Shape;137;p19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pic>
        <p:nvPicPr>
          <p:cNvPr id="138" name="Google Shape;138;p19"/>
          <p:cNvPicPr preferRelativeResize="0"/>
          <p:nvPr/>
        </p:nvPicPr>
        <p:blipFill rotWithShape="1">
          <a:blip r:embed="rId5">
            <a:alphaModFix/>
          </a:blip>
          <a:srcRect b="29447" l="17182" r="8173" t="27850"/>
          <a:stretch/>
        </p:blipFill>
        <p:spPr>
          <a:xfrm>
            <a:off x="2200787" y="3436709"/>
            <a:ext cx="4742424" cy="152609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20"/>
          <p:cNvSpPr txBox="1"/>
          <p:nvPr>
            <p:ph type="title"/>
          </p:nvPr>
        </p:nvSpPr>
        <p:spPr>
          <a:xfrm>
            <a:off x="311700" y="445025"/>
            <a:ext cx="3999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Kmeans</a:t>
            </a:r>
            <a:endParaRPr/>
          </a:p>
        </p:txBody>
      </p:sp>
      <p:sp>
        <p:nvSpPr>
          <p:cNvPr id="144" name="Google Shape;144;p20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Gridsearch. Try 1-10 clusters...</a:t>
            </a:r>
            <a:br>
              <a:rPr lang="en"/>
            </a:br>
            <a:br>
              <a:rPr lang="en"/>
            </a:br>
            <a:r>
              <a:rPr lang="en"/>
              <a:t>Elbow:</a:t>
            </a: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r>
              <a:rPr lang="en"/>
              <a:t>Silhouette score: </a:t>
            </a:r>
            <a:r>
              <a:rPr lang="en">
                <a:solidFill>
                  <a:srgbClr val="FF0000"/>
                </a:solidFill>
              </a:rPr>
              <a:t>5 clusters best?</a:t>
            </a:r>
            <a:r>
              <a:rPr lang="en"/>
              <a:t> (best score of  0.58)</a:t>
            </a:r>
            <a:endParaRPr/>
          </a:p>
        </p:txBody>
      </p:sp>
      <p:sp>
        <p:nvSpPr>
          <p:cNvPr id="145" name="Google Shape;145;p20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46" name="Google Shape;146;p20"/>
          <p:cNvSpPr txBox="1"/>
          <p:nvPr>
            <p:ph idx="2" type="body"/>
          </p:nvPr>
        </p:nvSpPr>
        <p:spPr>
          <a:xfrm>
            <a:off x="48324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Gridsearch. Try eps: [0.02, 0.1, 0.4], min_samples: [2,5,9]</a:t>
            </a:r>
            <a:br>
              <a:rPr lang="en"/>
            </a:br>
            <a:br>
              <a:rPr lang="en"/>
            </a:br>
            <a:r>
              <a:rPr lang="en"/>
              <a:t>Silhouette score: </a:t>
            </a:r>
            <a:r>
              <a:rPr lang="en">
                <a:solidFill>
                  <a:srgbClr val="FF0000"/>
                </a:solidFill>
              </a:rPr>
              <a:t>3 clusters best?</a:t>
            </a:r>
            <a:r>
              <a:rPr lang="en"/>
              <a:t> (best score of 0.62, best params eps=0.4, min_samples=9)</a:t>
            </a:r>
            <a:endParaRPr/>
          </a:p>
        </p:txBody>
      </p:sp>
      <p:sp>
        <p:nvSpPr>
          <p:cNvPr id="147" name="Google Shape;147;p20"/>
          <p:cNvSpPr txBox="1"/>
          <p:nvPr>
            <p:ph type="title"/>
          </p:nvPr>
        </p:nvSpPr>
        <p:spPr>
          <a:xfrm>
            <a:off x="4832400" y="445025"/>
            <a:ext cx="39999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DB-Scan</a:t>
            </a:r>
            <a:endParaRPr/>
          </a:p>
        </p:txBody>
      </p:sp>
      <p:pic>
        <p:nvPicPr>
          <p:cNvPr id="148" name="Google Shape;148;p20"/>
          <p:cNvPicPr preferRelativeResize="0"/>
          <p:nvPr/>
        </p:nvPicPr>
        <p:blipFill rotWithShape="1">
          <a:blip r:embed="rId3">
            <a:alphaModFix/>
          </a:blip>
          <a:srcRect b="26883" l="17245" r="52419" t="33949"/>
          <a:stretch/>
        </p:blipFill>
        <p:spPr>
          <a:xfrm>
            <a:off x="1407850" y="1780438"/>
            <a:ext cx="2179248" cy="1582624"/>
          </a:xfrm>
          <a:prstGeom prst="rect">
            <a:avLst/>
          </a:prstGeom>
          <a:noFill/>
          <a:ln>
            <a:noFill/>
          </a:ln>
        </p:spPr>
      </p:pic>
      <p:sp>
        <p:nvSpPr>
          <p:cNvPr id="149" name="Google Shape;149;p20"/>
          <p:cNvSpPr/>
          <p:nvPr/>
        </p:nvSpPr>
        <p:spPr>
          <a:xfrm>
            <a:off x="2076925" y="2502250"/>
            <a:ext cx="195000" cy="7881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0" name="Google Shape;150;p20"/>
          <p:cNvSpPr txBox="1"/>
          <p:nvPr/>
        </p:nvSpPr>
        <p:spPr>
          <a:xfrm>
            <a:off x="2112225" y="2243250"/>
            <a:ext cx="1491600" cy="410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F0000"/>
                </a:solidFill>
                <a:latin typeface="Old Standard TT"/>
                <a:ea typeface="Old Standard TT"/>
                <a:cs typeface="Old Standard TT"/>
                <a:sym typeface="Old Standard TT"/>
              </a:rPr>
              <a:t>3 clusters best?</a:t>
            </a:r>
            <a:endParaRPr>
              <a:solidFill>
                <a:srgbClr val="FF0000"/>
              </a:solidFill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1" name="Google Shape;151;p20"/>
          <p:cNvSpPr txBox="1"/>
          <p:nvPr/>
        </p:nvSpPr>
        <p:spPr>
          <a:xfrm>
            <a:off x="6003300" y="3951688"/>
            <a:ext cx="3057600" cy="105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BUT!!!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As rule of thumb, 3 clusters is too few! Typically ~8!</a:t>
            </a:r>
            <a:br>
              <a:rPr lang="en">
                <a:latin typeface="Old Standard TT"/>
                <a:ea typeface="Old Standard TT"/>
                <a:cs typeface="Old Standard TT"/>
                <a:sym typeface="Old Standard TT"/>
              </a:rPr>
            </a:br>
            <a:br>
              <a:rPr lang="en">
                <a:latin typeface="Old Standard TT"/>
                <a:ea typeface="Old Standard TT"/>
                <a:cs typeface="Old Standard TT"/>
                <a:sym typeface="Old Standard TT"/>
              </a:rPr>
            </a:b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SO… Use 5 clusters.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52" name="Google Shape;152;p20"/>
          <p:cNvSpPr txBox="1"/>
          <p:nvPr/>
        </p:nvSpPr>
        <p:spPr>
          <a:xfrm>
            <a:off x="111200" y="97300"/>
            <a:ext cx="23499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Evaluate other models...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grpSp>
        <p:nvGrpSpPr>
          <p:cNvPr id="153" name="Google Shape;153;p20"/>
          <p:cNvGrpSpPr/>
          <p:nvPr/>
        </p:nvGrpSpPr>
        <p:grpSpPr>
          <a:xfrm>
            <a:off x="-75750" y="3915175"/>
            <a:ext cx="4619176" cy="1276450"/>
            <a:chOff x="-75750" y="3915175"/>
            <a:chExt cx="4619176" cy="1276450"/>
          </a:xfrm>
        </p:grpSpPr>
        <p:pic>
          <p:nvPicPr>
            <p:cNvPr id="154" name="Google Shape;154;p20"/>
            <p:cNvPicPr preferRelativeResize="0"/>
            <p:nvPr/>
          </p:nvPicPr>
          <p:blipFill rotWithShape="1">
            <a:blip r:embed="rId4">
              <a:alphaModFix/>
            </a:blip>
            <a:srcRect b="29468" l="0" r="72445" t="48005"/>
            <a:stretch/>
          </p:blipFill>
          <p:spPr>
            <a:xfrm>
              <a:off x="2962625" y="3922239"/>
              <a:ext cx="1552600" cy="115862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55" name="Google Shape;155;p20"/>
            <p:cNvPicPr preferRelativeResize="0"/>
            <p:nvPr/>
          </p:nvPicPr>
          <p:blipFill rotWithShape="1">
            <a:blip r:embed="rId5">
              <a:alphaModFix/>
            </a:blip>
            <a:srcRect b="28171" l="73528" r="5130" t="48915"/>
            <a:stretch/>
          </p:blipFill>
          <p:spPr>
            <a:xfrm>
              <a:off x="3340925" y="3967650"/>
              <a:ext cx="1202501" cy="1178575"/>
            </a:xfrm>
            <a:prstGeom prst="rect">
              <a:avLst/>
            </a:prstGeom>
            <a:noFill/>
            <a:ln>
              <a:noFill/>
            </a:ln>
          </p:spPr>
        </p:pic>
        <p:grpSp>
          <p:nvGrpSpPr>
            <p:cNvPr id="156" name="Google Shape;156;p20"/>
            <p:cNvGrpSpPr/>
            <p:nvPr/>
          </p:nvGrpSpPr>
          <p:grpSpPr>
            <a:xfrm>
              <a:off x="1379200" y="3915175"/>
              <a:ext cx="1583426" cy="1231038"/>
              <a:chOff x="1379200" y="3915175"/>
              <a:chExt cx="1583426" cy="1231038"/>
            </a:xfrm>
          </p:grpSpPr>
          <p:pic>
            <p:nvPicPr>
              <p:cNvPr id="157" name="Google Shape;157;p20"/>
              <p:cNvPicPr preferRelativeResize="0"/>
              <p:nvPr/>
            </p:nvPicPr>
            <p:blipFill rotWithShape="1">
              <a:blip r:embed="rId4">
                <a:alphaModFix/>
              </a:blip>
              <a:srcRect b="53085" l="0" r="72445" t="24001"/>
              <a:stretch/>
            </p:blipFill>
            <p:spPr>
              <a:xfrm>
                <a:off x="1379200" y="3915175"/>
                <a:ext cx="1552600" cy="11785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58" name="Google Shape;158;p20"/>
              <p:cNvPicPr preferRelativeResize="0"/>
              <p:nvPr/>
            </p:nvPicPr>
            <p:blipFill rotWithShape="1">
              <a:blip r:embed="rId5">
                <a:alphaModFix/>
              </a:blip>
              <a:srcRect b="52149" l="73528" r="5130" t="24936"/>
              <a:stretch/>
            </p:blipFill>
            <p:spPr>
              <a:xfrm>
                <a:off x="1760125" y="3967638"/>
                <a:ext cx="1202501" cy="11785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grpSp>
          <p:nvGrpSpPr>
            <p:cNvPr id="159" name="Google Shape;159;p20"/>
            <p:cNvGrpSpPr/>
            <p:nvPr/>
          </p:nvGrpSpPr>
          <p:grpSpPr>
            <a:xfrm>
              <a:off x="-75750" y="3922250"/>
              <a:ext cx="1552600" cy="1269375"/>
              <a:chOff x="-75750" y="3922250"/>
              <a:chExt cx="1552600" cy="1269375"/>
            </a:xfrm>
          </p:grpSpPr>
          <p:pic>
            <p:nvPicPr>
              <p:cNvPr id="160" name="Google Shape;160;p20"/>
              <p:cNvPicPr preferRelativeResize="0"/>
              <p:nvPr/>
            </p:nvPicPr>
            <p:blipFill rotWithShape="1">
              <a:blip r:embed="rId4">
                <a:alphaModFix/>
              </a:blip>
              <a:srcRect b="77474" l="0" r="72445" t="0"/>
              <a:stretch/>
            </p:blipFill>
            <p:spPr>
              <a:xfrm>
                <a:off x="-75750" y="3922250"/>
                <a:ext cx="1552600" cy="1158600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1" name="Google Shape;161;p20"/>
              <p:cNvPicPr preferRelativeResize="0"/>
              <p:nvPr/>
            </p:nvPicPr>
            <p:blipFill rotWithShape="1">
              <a:blip r:embed="rId5">
                <a:alphaModFix/>
              </a:blip>
              <a:srcRect b="75320" l="73528" r="5130" t="0"/>
              <a:stretch/>
            </p:blipFill>
            <p:spPr>
              <a:xfrm>
                <a:off x="272050" y="3922250"/>
                <a:ext cx="1202501" cy="12693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</p:grpSp>
      <p:grpSp>
        <p:nvGrpSpPr>
          <p:cNvPr id="162" name="Google Shape;162;p20"/>
          <p:cNvGrpSpPr/>
          <p:nvPr/>
        </p:nvGrpSpPr>
        <p:grpSpPr>
          <a:xfrm>
            <a:off x="4625150" y="2529238"/>
            <a:ext cx="4567475" cy="1269375"/>
            <a:chOff x="4625150" y="2529238"/>
            <a:chExt cx="4567475" cy="1269375"/>
          </a:xfrm>
        </p:grpSpPr>
        <p:grpSp>
          <p:nvGrpSpPr>
            <p:cNvPr id="163" name="Google Shape;163;p20"/>
            <p:cNvGrpSpPr/>
            <p:nvPr/>
          </p:nvGrpSpPr>
          <p:grpSpPr>
            <a:xfrm>
              <a:off x="4625150" y="2532975"/>
              <a:ext cx="4543750" cy="1184375"/>
              <a:chOff x="4625150" y="2456775"/>
              <a:chExt cx="4543750" cy="1184375"/>
            </a:xfrm>
          </p:grpSpPr>
          <p:pic>
            <p:nvPicPr>
              <p:cNvPr id="164" name="Google Shape;164;p20"/>
              <p:cNvPicPr preferRelativeResize="0"/>
              <p:nvPr/>
            </p:nvPicPr>
            <p:blipFill rotWithShape="1">
              <a:blip r:embed="rId6">
                <a:alphaModFix/>
              </a:blip>
              <a:srcRect b="29414" l="0" r="72242" t="48168"/>
              <a:stretch/>
            </p:blipFill>
            <p:spPr>
              <a:xfrm>
                <a:off x="7598850" y="2488175"/>
                <a:ext cx="1570050" cy="11529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5" name="Google Shape;165;p20"/>
              <p:cNvPicPr preferRelativeResize="0"/>
              <p:nvPr/>
            </p:nvPicPr>
            <p:blipFill rotWithShape="1">
              <a:blip r:embed="rId6">
                <a:alphaModFix/>
              </a:blip>
              <a:srcRect b="53282" l="1387" r="72243" t="24721"/>
              <a:stretch/>
            </p:blipFill>
            <p:spPr>
              <a:xfrm>
                <a:off x="6082350" y="2502250"/>
                <a:ext cx="1491599" cy="1131375"/>
              </a:xfrm>
              <a:prstGeom prst="rect">
                <a:avLst/>
              </a:prstGeom>
              <a:noFill/>
              <a:ln>
                <a:noFill/>
              </a:ln>
            </p:spPr>
          </p:pic>
          <p:pic>
            <p:nvPicPr>
              <p:cNvPr id="166" name="Google Shape;166;p20"/>
              <p:cNvPicPr preferRelativeResize="0"/>
              <p:nvPr/>
            </p:nvPicPr>
            <p:blipFill rotWithShape="1">
              <a:blip r:embed="rId6">
                <a:alphaModFix/>
              </a:blip>
              <a:srcRect b="77583" l="2435" r="72241" t="0"/>
              <a:stretch/>
            </p:blipFill>
            <p:spPr>
              <a:xfrm>
                <a:off x="4625150" y="2456775"/>
                <a:ext cx="1432301" cy="1152975"/>
              </a:xfrm>
              <a:prstGeom prst="rect">
                <a:avLst/>
              </a:prstGeom>
              <a:noFill/>
              <a:ln>
                <a:noFill/>
              </a:ln>
            </p:spPr>
          </p:pic>
        </p:grpSp>
        <p:pic>
          <p:nvPicPr>
            <p:cNvPr id="167" name="Google Shape;167;p20"/>
            <p:cNvPicPr preferRelativeResize="0"/>
            <p:nvPr/>
          </p:nvPicPr>
          <p:blipFill rotWithShape="1">
            <a:blip r:embed="rId7">
              <a:alphaModFix/>
            </a:blip>
            <a:srcRect b="28067" l="73630" r="5110" t="49019"/>
            <a:stretch/>
          </p:blipFill>
          <p:spPr>
            <a:xfrm>
              <a:off x="7990125" y="2609825"/>
              <a:ext cx="1202500" cy="11785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8" name="Google Shape;168;p20"/>
            <p:cNvPicPr preferRelativeResize="0"/>
            <p:nvPr/>
          </p:nvPicPr>
          <p:blipFill rotWithShape="1">
            <a:blip r:embed="rId7">
              <a:alphaModFix/>
            </a:blip>
            <a:srcRect b="52386" l="73630" r="5110" t="24586"/>
            <a:stretch/>
          </p:blipFill>
          <p:spPr>
            <a:xfrm>
              <a:off x="6407300" y="2571738"/>
              <a:ext cx="1202500" cy="1184375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169" name="Google Shape;169;p20"/>
            <p:cNvPicPr preferRelativeResize="0"/>
            <p:nvPr/>
          </p:nvPicPr>
          <p:blipFill rotWithShape="1">
            <a:blip r:embed="rId7">
              <a:alphaModFix/>
            </a:blip>
            <a:srcRect b="75320" l="73630" r="5110" t="0"/>
            <a:stretch/>
          </p:blipFill>
          <p:spPr>
            <a:xfrm>
              <a:off x="4890025" y="2529238"/>
              <a:ext cx="1202500" cy="1269375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3" name="Shape 1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Google Shape;174;p21"/>
          <p:cNvPicPr preferRelativeResize="0"/>
          <p:nvPr/>
        </p:nvPicPr>
        <p:blipFill rotWithShape="1">
          <a:blip r:embed="rId3">
            <a:alphaModFix/>
          </a:blip>
          <a:srcRect b="21623" l="16618" r="44796" t="33947"/>
          <a:stretch/>
        </p:blipFill>
        <p:spPr>
          <a:xfrm>
            <a:off x="181625" y="1724213"/>
            <a:ext cx="3190301" cy="2066216"/>
          </a:xfrm>
          <a:prstGeom prst="rect">
            <a:avLst/>
          </a:prstGeom>
          <a:noFill/>
          <a:ln>
            <a:noFill/>
          </a:ln>
        </p:spPr>
      </p:pic>
      <p:sp>
        <p:nvSpPr>
          <p:cNvPr id="175" name="Google Shape;175;p21"/>
          <p:cNvSpPr txBox="1"/>
          <p:nvPr>
            <p:ph type="title"/>
          </p:nvPr>
        </p:nvSpPr>
        <p:spPr>
          <a:xfrm>
            <a:off x="311700" y="445025"/>
            <a:ext cx="8520600" cy="613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P1. Conclusion &amp; Recommendations</a:t>
            </a:r>
            <a:endParaRPr/>
          </a:p>
        </p:txBody>
      </p:sp>
      <p:sp>
        <p:nvSpPr>
          <p:cNvPr id="176" name="Google Shape;176;p21"/>
          <p:cNvSpPr txBox="1"/>
          <p:nvPr>
            <p:ph idx="1" type="body"/>
          </p:nvPr>
        </p:nvSpPr>
        <p:spPr>
          <a:xfrm>
            <a:off x="311700" y="1171675"/>
            <a:ext cx="3999900" cy="339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Best model: </a:t>
            </a:r>
            <a:r>
              <a:rPr lang="en" sz="1800"/>
              <a:t>Kmeans</a:t>
            </a:r>
            <a:br>
              <a:rPr lang="en" sz="3000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br>
              <a:rPr lang="en"/>
            </a:br>
            <a:endParaRPr/>
          </a:p>
        </p:txBody>
      </p:sp>
      <p:sp>
        <p:nvSpPr>
          <p:cNvPr id="177" name="Google Shape;177;p21"/>
          <p:cNvSpPr txBox="1"/>
          <p:nvPr>
            <p:ph idx="2" type="body"/>
          </p:nvPr>
        </p:nvSpPr>
        <p:spPr>
          <a:xfrm>
            <a:off x="3568400" y="943075"/>
            <a:ext cx="5575500" cy="4367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</a:t>
            </a:r>
            <a:r>
              <a:rPr lang="en"/>
              <a:t>ndustry’s marketing-strategy recommendations for each cluster:</a:t>
            </a:r>
            <a:br>
              <a:rPr lang="en"/>
            </a:br>
            <a:br>
              <a:rPr lang="en" sz="550"/>
            </a:br>
            <a:r>
              <a:rPr lang="en" sz="500">
                <a:solidFill>
                  <a:srgbClr val="CCCCCC"/>
                </a:solidFill>
              </a:rPr>
              <a:t>A. Core - Your Best Customers (none from kmeans!)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RFM group: 111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Who They Are: Highly engaged customers who have bought the most recent, the most often, and generated the most revenue.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Marketing Strategies: Focus on loyalty programs and new product introductions. These customers have proven to have a higher willingness to pay, so don't use discount pricing to generate incremental sales. Instead, focus on value added offers through product recommendations based on previous purchases.</a:t>
            </a:r>
            <a:br>
              <a:rPr lang="en" sz="500">
                <a:solidFill>
                  <a:srgbClr val="CCCCCC"/>
                </a:solidFill>
              </a:rPr>
            </a:br>
            <a:br>
              <a:rPr lang="en" sz="500"/>
            </a:br>
            <a:r>
              <a:rPr lang="en" sz="500"/>
              <a:t>B. Loyal - Your Most Loyal Customers (kmeans cluster 3!)</a:t>
            </a:r>
            <a:br>
              <a:rPr lang="en" sz="500"/>
            </a:br>
            <a:r>
              <a:rPr lang="en" sz="500"/>
              <a:t>- RFM group: X1X</a:t>
            </a:r>
            <a:br>
              <a:rPr lang="en" sz="500"/>
            </a:br>
            <a:r>
              <a:rPr lang="en" sz="500"/>
              <a:t>- Who They Are: Customers who buy the most often from your store.</a:t>
            </a:r>
            <a:br>
              <a:rPr lang="en" sz="500"/>
            </a:br>
            <a:r>
              <a:rPr lang="en" sz="500"/>
              <a:t>- Marketing Strategies: Loyalty programs are effective for these repeat visitors. Advocacy programs and reviews are also common X1X strategies. Lastly, consider rewarding these customers with Free Shipping or other like benefits.</a:t>
            </a:r>
            <a:br>
              <a:rPr lang="en" sz="500"/>
            </a:br>
            <a:br>
              <a:rPr lang="en" sz="500"/>
            </a:br>
            <a:r>
              <a:rPr lang="en" sz="500"/>
              <a:t>C. Whales - Your Highest Paying Customers (kmeans cluster 2!)</a:t>
            </a:r>
            <a:br>
              <a:rPr lang="en" sz="500"/>
            </a:br>
            <a:r>
              <a:rPr lang="en" sz="500"/>
              <a:t>- RFM group: XX1</a:t>
            </a:r>
            <a:br>
              <a:rPr lang="en" sz="500"/>
            </a:br>
            <a:r>
              <a:rPr lang="en" sz="500"/>
              <a:t>- Who They Are: Customers who have generated the most revenue for your store.</a:t>
            </a:r>
            <a:br>
              <a:rPr lang="en" sz="500"/>
            </a:br>
            <a:r>
              <a:rPr lang="en" sz="500"/>
              <a:t>- Marketing Strategies: These customers have demonstrated a high willingness to pay. Consider premium offers, subscription tiers, luxury products, or value add cross/up-sells. Don't waste margin on discounts.</a:t>
            </a:r>
            <a:br>
              <a:rPr lang="en" sz="500"/>
            </a:br>
            <a:br>
              <a:rPr lang="en" sz="500"/>
            </a:br>
            <a:r>
              <a:rPr lang="en" sz="500">
                <a:solidFill>
                  <a:srgbClr val="CCCCCC"/>
                </a:solidFill>
              </a:rPr>
              <a:t>D. Promising - Faithful customers (none from kmeans!)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RFM group: X13, X14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Who They Are: Customers who return often, but do not spend a lot.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Marketing Strategies: You've already succeeded in creating loyalty. Focus on increasing monetization through product recommendations based on past purchases and incentives tied to spending thresholds (pegged to your store AOV).</a:t>
            </a:r>
            <a:br>
              <a:rPr lang="en" sz="500">
                <a:solidFill>
                  <a:srgbClr val="CCCCCC"/>
                </a:solidFill>
              </a:rPr>
            </a:b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E. Rookies - Your Newest Customers (none from kmeans!)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RFM group: 14X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Who They Are: First time buyers on your site.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Marketing Strategies: Most customers never graduate to loyal. Having clear strategies in place for first time buyers such as triggered welcome emails will pay dividends.</a:t>
            </a:r>
            <a:br>
              <a:rPr lang="en" sz="500">
                <a:solidFill>
                  <a:srgbClr val="CCCCCC"/>
                </a:solidFill>
              </a:rPr>
            </a:b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F. Slipping - Once Loyal, Now Almost Gone (none from kmeans!)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RFM group: 44(1/2)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Who They Are: Great past customers who haven't bought in awhile.</a:t>
            </a:r>
            <a:br>
              <a:rPr lang="en" sz="500">
                <a:solidFill>
                  <a:srgbClr val="CCCCCC"/>
                </a:solidFill>
              </a:rPr>
            </a:br>
            <a:r>
              <a:rPr lang="en" sz="500">
                <a:solidFill>
                  <a:srgbClr val="CCCCCC"/>
                </a:solidFill>
              </a:rPr>
              <a:t>- Marketing Strategies: Customers leave for a variety of reasons. Depending on your situation price deals, new product launches, or other retention strategies.</a:t>
            </a:r>
            <a:br>
              <a:rPr lang="en" sz="500">
                <a:solidFill>
                  <a:srgbClr val="CCCCCC"/>
                </a:solidFill>
              </a:rPr>
            </a:br>
            <a:br>
              <a:rPr lang="en" sz="500"/>
            </a:br>
            <a:r>
              <a:rPr lang="en" sz="500"/>
              <a:t>G. Lost - Not worth keeping (kmeans cluster 0,1!)</a:t>
            </a:r>
            <a:br>
              <a:rPr lang="en" sz="500"/>
            </a:br>
            <a:r>
              <a:rPr lang="en" sz="500"/>
              <a:t>- RFM group: (3/4)44</a:t>
            </a:r>
            <a:br>
              <a:rPr lang="en" sz="500"/>
            </a:br>
            <a:r>
              <a:rPr lang="en" sz="500"/>
              <a:t>- Who They Are: Lost customers who spent little, infrequently</a:t>
            </a:r>
            <a:br>
              <a:rPr lang="en" sz="500"/>
            </a:br>
            <a:r>
              <a:rPr lang="en" sz="500"/>
              <a:t>- Marketing Strategies: Don't waste huge marketing efforts on them</a:t>
            </a:r>
            <a:br>
              <a:rPr lang="en" sz="500"/>
            </a:br>
            <a:br>
              <a:rPr lang="en" sz="500"/>
            </a:br>
            <a:r>
              <a:rPr lang="en" sz="500"/>
              <a:t>H. Others - (kmeans cluster 4!</a:t>
            </a:r>
            <a:r>
              <a:rPr lang="en" sz="500"/>
              <a:t>)</a:t>
            </a:r>
            <a:br>
              <a:rPr lang="en" sz="500"/>
            </a:br>
            <a:r>
              <a:rPr lang="en" sz="500"/>
              <a:t>- RFM group: others</a:t>
            </a:r>
            <a:br>
              <a:rPr lang="en" sz="500"/>
            </a:br>
            <a:r>
              <a:rPr lang="en" sz="500"/>
              <a:t>- Who They Are: others</a:t>
            </a:r>
            <a:br>
              <a:rPr lang="en" sz="500"/>
            </a:br>
            <a:r>
              <a:rPr lang="en" sz="500"/>
              <a:t>- Marketing Strategies: No particular strategy. Maintain status quo</a:t>
            </a:r>
            <a:endParaRPr sz="500"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 sz="500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500"/>
          </a:p>
        </p:txBody>
      </p:sp>
      <p:sp>
        <p:nvSpPr>
          <p:cNvPr id="178" name="Google Shape;178;p21"/>
          <p:cNvSpPr txBox="1"/>
          <p:nvPr/>
        </p:nvSpPr>
        <p:spPr>
          <a:xfrm>
            <a:off x="6794100" y="0"/>
            <a:ext cx="2349900" cy="410700"/>
          </a:xfrm>
          <a:prstGeom prst="rect">
            <a:avLst/>
          </a:prstGeom>
          <a:solidFill>
            <a:srgbClr val="F3F3F3"/>
          </a:solidFill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P1. Customer Segmentation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cxnSp>
        <p:nvCxnSpPr>
          <p:cNvPr id="179" name="Google Shape;179;p21"/>
          <p:cNvCxnSpPr/>
          <p:nvPr/>
        </p:nvCxnSpPr>
        <p:spPr>
          <a:xfrm flipH="1" rot="10800000">
            <a:off x="1421650" y="4737950"/>
            <a:ext cx="2189100" cy="13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0" name="Google Shape;180;p21"/>
          <p:cNvCxnSpPr/>
          <p:nvPr/>
        </p:nvCxnSpPr>
        <p:spPr>
          <a:xfrm>
            <a:off x="1773075" y="4351800"/>
            <a:ext cx="18186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1" name="Google Shape;181;p21"/>
          <p:cNvCxnSpPr/>
          <p:nvPr/>
        </p:nvCxnSpPr>
        <p:spPr>
          <a:xfrm flipH="1" rot="10800000">
            <a:off x="1309825" y="1999450"/>
            <a:ext cx="2321400" cy="13620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2" name="Google Shape;182;p21"/>
          <p:cNvCxnSpPr/>
          <p:nvPr/>
        </p:nvCxnSpPr>
        <p:spPr>
          <a:xfrm flipH="1" rot="10800000">
            <a:off x="1102175" y="2498875"/>
            <a:ext cx="2491800" cy="846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83" name="Google Shape;183;p21"/>
          <p:cNvCxnSpPr/>
          <p:nvPr/>
        </p:nvCxnSpPr>
        <p:spPr>
          <a:xfrm>
            <a:off x="801525" y="3821375"/>
            <a:ext cx="971700" cy="5304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4" name="Google Shape;184;p21"/>
          <p:cNvCxnSpPr/>
          <p:nvPr/>
        </p:nvCxnSpPr>
        <p:spPr>
          <a:xfrm>
            <a:off x="990375" y="3808700"/>
            <a:ext cx="750600" cy="511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cxnSp>
        <p:nvCxnSpPr>
          <p:cNvPr id="185" name="Google Shape;185;p21"/>
          <p:cNvCxnSpPr/>
          <p:nvPr/>
        </p:nvCxnSpPr>
        <p:spPr>
          <a:xfrm>
            <a:off x="1421650" y="3808700"/>
            <a:ext cx="6900" cy="9426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none"/>
          </a:ln>
        </p:spPr>
      </p:cxnSp>
      <p:sp>
        <p:nvSpPr>
          <p:cNvPr id="186" name="Google Shape;186;p21"/>
          <p:cNvSpPr txBox="1"/>
          <p:nvPr/>
        </p:nvSpPr>
        <p:spPr>
          <a:xfrm>
            <a:off x="111200" y="97300"/>
            <a:ext cx="3666300" cy="36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Old Standard TT"/>
                <a:ea typeface="Old Standard TT"/>
                <a:cs typeface="Old Standard TT"/>
                <a:sym typeface="Old Standard TT"/>
              </a:rPr>
              <a:t>Rank clusters’ median RFM into RFM tiers...</a:t>
            </a:r>
            <a:endParaRPr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  <p:sp>
        <p:nvSpPr>
          <p:cNvPr id="187" name="Google Shape;187;p21"/>
          <p:cNvSpPr txBox="1"/>
          <p:nvPr/>
        </p:nvSpPr>
        <p:spPr>
          <a:xfrm>
            <a:off x="6598900" y="4796800"/>
            <a:ext cx="2523000" cy="33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 u="sng">
                <a:solidFill>
                  <a:srgbClr val="337AB7"/>
                </a:solidFill>
                <a:highlight>
                  <a:srgbClr val="FFFFFF"/>
                </a:highlight>
                <a:hlinkClick r:id="rId4"/>
              </a:rPr>
              <a:t>https://www.barilliance.com/rfm-analysis/#tab-con-1</a:t>
            </a:r>
            <a:endParaRPr sz="800">
              <a:latin typeface="Old Standard TT"/>
              <a:ea typeface="Old Standard TT"/>
              <a:cs typeface="Old Standard TT"/>
              <a:sym typeface="Old Standard TT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Paperback">
  <a:themeElements>
    <a:clrScheme name="Paperback">
      <a:dk1>
        <a:srgbClr val="000000"/>
      </a:dk1>
      <a:lt1>
        <a:srgbClr val="FFFFFF"/>
      </a:lt1>
      <a:dk2>
        <a:srgbClr val="00695C"/>
      </a:dk2>
      <a:lt2>
        <a:srgbClr val="26A69A"/>
      </a:lt2>
      <a:accent1>
        <a:srgbClr val="FFFBF0"/>
      </a:accent1>
      <a:accent2>
        <a:srgbClr val="B7B7B7"/>
      </a:accent2>
      <a:accent3>
        <a:srgbClr val="FB8C00"/>
      </a:accent3>
      <a:accent4>
        <a:srgbClr val="80CBC4"/>
      </a:accent4>
      <a:accent5>
        <a:srgbClr val="AF4345"/>
      </a:accent5>
      <a:accent6>
        <a:srgbClr val="F58F8F"/>
      </a:accent6>
      <a:hlink>
        <a:srgbClr val="AF4345"/>
      </a:hlink>
      <a:folHlink>
        <a:srgbClr val="AF4345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